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handoutMasterIdLst>
    <p:handoutMasterId r:id="rId25"/>
  </p:handoutMasterIdLst>
  <p:sldIdLst>
    <p:sldId id="257" r:id="rId3"/>
    <p:sldId id="282" r:id="rId4"/>
    <p:sldId id="284" r:id="rId5"/>
    <p:sldId id="283" r:id="rId6"/>
    <p:sldId id="285" r:id="rId7"/>
    <p:sldId id="286" r:id="rId8"/>
    <p:sldId id="261" r:id="rId9"/>
    <p:sldId id="265" r:id="rId10"/>
    <p:sldId id="287" r:id="rId11"/>
    <p:sldId id="280" r:id="rId12"/>
    <p:sldId id="262" r:id="rId13"/>
    <p:sldId id="279" r:id="rId14"/>
    <p:sldId id="268" r:id="rId15"/>
    <p:sldId id="277" r:id="rId16"/>
    <p:sldId id="281" r:id="rId17"/>
    <p:sldId id="272" r:id="rId18"/>
    <p:sldId id="275" r:id="rId19"/>
    <p:sldId id="276" r:id="rId20"/>
    <p:sldId id="263" r:id="rId21"/>
    <p:sldId id="278" r:id="rId22"/>
    <p:sldId id="266" r:id="rId23"/>
  </p:sldIdLst>
  <p:sldSz cx="9144000" cy="6858000" type="screen4x3"/>
  <p:notesSz cx="6889750"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6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ruud Beemster" initials="GB" lastIdx="20" clrIdx="0">
    <p:extLst/>
  </p:cmAuthor>
  <p:cmAuthor id="2" name="Microsoft Office-gebruiker" initials="Office" lastIdx="1" clrIdx="1">
    <p:extLst/>
  </p:cmAuthor>
  <p:cmAuthor id="3" name="Microsoft Office-gebruiker" initials="Office [2]" lastIdx="1" clrIdx="2">
    <p:extLst/>
  </p:cmAuthor>
  <p:cmAuthor id="4" name="Microsoft Office-gebruiker" initials="Office [3]" lastIdx="1" clrIdx="3">
    <p:extLst/>
  </p:cmAuthor>
  <p:cmAuthor id="5" name="Microsoft Office-gebruiker" initials="Office [4]"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292"/>
    <a:srgbClr val="99FFCC"/>
    <a:srgbClr val="FFFF99"/>
    <a:srgbClr val="FF7C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27E2D-7006-4734-A4E2-A0B11A56C5F8}" v="18" dt="2018-11-14T10:42:26.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76471" autoAdjust="0"/>
  </p:normalViewPr>
  <p:slideViewPr>
    <p:cSldViewPr>
      <p:cViewPr varScale="1">
        <p:scale>
          <a:sx n="84" d="100"/>
          <a:sy n="84" d="100"/>
        </p:scale>
        <p:origin x="80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4472" y="224"/>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612" cy="501495"/>
          </a:xfrm>
          <a:prstGeom prst="rect">
            <a:avLst/>
          </a:prstGeom>
        </p:spPr>
        <p:txBody>
          <a:bodyPr vert="horz" lIns="92437" tIns="46218" rIns="92437" bIns="46218" rtlCol="0"/>
          <a:lstStyle>
            <a:lvl1pPr algn="l">
              <a:defRPr sz="1200"/>
            </a:lvl1pPr>
          </a:lstStyle>
          <a:p>
            <a:endParaRPr lang="nl-NL"/>
          </a:p>
        </p:txBody>
      </p:sp>
      <p:sp>
        <p:nvSpPr>
          <p:cNvPr id="3" name="Tijdelijke aanduiding voor datum 2"/>
          <p:cNvSpPr>
            <a:spLocks noGrp="1"/>
          </p:cNvSpPr>
          <p:nvPr>
            <p:ph type="dt" sz="quarter" idx="1"/>
          </p:nvPr>
        </p:nvSpPr>
        <p:spPr>
          <a:xfrm>
            <a:off x="3902529" y="0"/>
            <a:ext cx="2985612" cy="501495"/>
          </a:xfrm>
          <a:prstGeom prst="rect">
            <a:avLst/>
          </a:prstGeom>
        </p:spPr>
        <p:txBody>
          <a:bodyPr vert="horz" lIns="92437" tIns="46218" rIns="92437" bIns="46218" rtlCol="0"/>
          <a:lstStyle>
            <a:lvl1pPr algn="r">
              <a:defRPr sz="1200"/>
            </a:lvl1pPr>
          </a:lstStyle>
          <a:p>
            <a:fld id="{0620ADED-18D7-4F53-AAF1-9059A41DC75D}" type="datetimeFigureOut">
              <a:rPr lang="nl-NL" smtClean="0"/>
              <a:t>14-11-2018</a:t>
            </a:fld>
            <a:endParaRPr lang="nl-NL"/>
          </a:p>
        </p:txBody>
      </p:sp>
      <p:sp>
        <p:nvSpPr>
          <p:cNvPr id="4" name="Tijdelijke aanduiding voor voettekst 3"/>
          <p:cNvSpPr>
            <a:spLocks noGrp="1"/>
          </p:cNvSpPr>
          <p:nvPr>
            <p:ph type="ftr" sz="quarter" idx="2"/>
          </p:nvPr>
        </p:nvSpPr>
        <p:spPr>
          <a:xfrm>
            <a:off x="0" y="9518792"/>
            <a:ext cx="2985612" cy="501494"/>
          </a:xfrm>
          <a:prstGeom prst="rect">
            <a:avLst/>
          </a:prstGeom>
        </p:spPr>
        <p:txBody>
          <a:bodyPr vert="horz" lIns="92437" tIns="46218" rIns="92437" bIns="46218"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902529" y="9518792"/>
            <a:ext cx="2985612" cy="501494"/>
          </a:xfrm>
          <a:prstGeom prst="rect">
            <a:avLst/>
          </a:prstGeom>
        </p:spPr>
        <p:txBody>
          <a:bodyPr vert="horz" lIns="92437" tIns="46218" rIns="92437" bIns="46218" rtlCol="0" anchor="b"/>
          <a:lstStyle>
            <a:lvl1pPr algn="r">
              <a:defRPr sz="1200"/>
            </a:lvl1pPr>
          </a:lstStyle>
          <a:p>
            <a:fld id="{0F776C34-77C0-41F2-8A3B-BE4395A0DD8E}" type="slidenum">
              <a:rPr lang="nl-NL" smtClean="0"/>
              <a:t>‹nr.›</a:t>
            </a:fld>
            <a:endParaRPr lang="nl-NL"/>
          </a:p>
        </p:txBody>
      </p:sp>
    </p:spTree>
    <p:extLst>
      <p:ext uri="{BB962C8B-B14F-4D97-AF65-F5344CB8AC3E}">
        <p14:creationId xmlns:p14="http://schemas.microsoft.com/office/powerpoint/2010/main" val="4241974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5558" cy="501095"/>
          </a:xfrm>
          <a:prstGeom prst="rect">
            <a:avLst/>
          </a:prstGeom>
        </p:spPr>
        <p:txBody>
          <a:bodyPr vert="horz" lIns="92437" tIns="46218" rIns="92437" bIns="46218" rtlCol="0"/>
          <a:lstStyle>
            <a:lvl1pPr algn="l">
              <a:defRPr sz="1200"/>
            </a:lvl1pPr>
          </a:lstStyle>
          <a:p>
            <a:endParaRPr lang="nl-NL"/>
          </a:p>
        </p:txBody>
      </p:sp>
      <p:sp>
        <p:nvSpPr>
          <p:cNvPr id="3" name="Tijdelijke aanduiding voor datum 2"/>
          <p:cNvSpPr>
            <a:spLocks noGrp="1"/>
          </p:cNvSpPr>
          <p:nvPr>
            <p:ph type="dt" idx="1"/>
          </p:nvPr>
        </p:nvSpPr>
        <p:spPr>
          <a:xfrm>
            <a:off x="3902598" y="0"/>
            <a:ext cx="2985558" cy="501095"/>
          </a:xfrm>
          <a:prstGeom prst="rect">
            <a:avLst/>
          </a:prstGeom>
        </p:spPr>
        <p:txBody>
          <a:bodyPr vert="horz" lIns="92437" tIns="46218" rIns="92437" bIns="46218" rtlCol="0"/>
          <a:lstStyle>
            <a:lvl1pPr algn="r">
              <a:defRPr sz="1200"/>
            </a:lvl1pPr>
          </a:lstStyle>
          <a:p>
            <a:fld id="{4A954227-8113-450E-89B1-A0705D38725F}" type="datetimeFigureOut">
              <a:rPr lang="nl-NL" smtClean="0"/>
              <a:t>14-11-2018</a:t>
            </a:fld>
            <a:endParaRPr lang="nl-NL"/>
          </a:p>
        </p:txBody>
      </p:sp>
      <p:sp>
        <p:nvSpPr>
          <p:cNvPr id="4" name="Tijdelijke aanduiding voor dia-afbeelding 3"/>
          <p:cNvSpPr>
            <a:spLocks noGrp="1" noRot="1" noChangeAspect="1"/>
          </p:cNvSpPr>
          <p:nvPr>
            <p:ph type="sldImg" idx="2"/>
          </p:nvPr>
        </p:nvSpPr>
        <p:spPr>
          <a:xfrm>
            <a:off x="938213" y="750888"/>
            <a:ext cx="5013325" cy="3759200"/>
          </a:xfrm>
          <a:prstGeom prst="rect">
            <a:avLst/>
          </a:prstGeom>
          <a:noFill/>
          <a:ln w="12700">
            <a:solidFill>
              <a:prstClr val="black"/>
            </a:solidFill>
          </a:ln>
        </p:spPr>
        <p:txBody>
          <a:bodyPr vert="horz" lIns="92437" tIns="46218" rIns="92437" bIns="46218" rtlCol="0" anchor="ctr"/>
          <a:lstStyle/>
          <a:p>
            <a:endParaRPr lang="nl-NL"/>
          </a:p>
        </p:txBody>
      </p:sp>
      <p:sp>
        <p:nvSpPr>
          <p:cNvPr id="5" name="Tijdelijke aanduiding voor notities 4"/>
          <p:cNvSpPr>
            <a:spLocks noGrp="1"/>
          </p:cNvSpPr>
          <p:nvPr>
            <p:ph type="body" sz="quarter" idx="3"/>
          </p:nvPr>
        </p:nvSpPr>
        <p:spPr>
          <a:xfrm>
            <a:off x="688976" y="4760396"/>
            <a:ext cx="5511800" cy="4509850"/>
          </a:xfrm>
          <a:prstGeom prst="rect">
            <a:avLst/>
          </a:prstGeom>
        </p:spPr>
        <p:txBody>
          <a:bodyPr vert="horz" lIns="92437" tIns="46218" rIns="92437" bIns="46218"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519055"/>
            <a:ext cx="2985558" cy="501095"/>
          </a:xfrm>
          <a:prstGeom prst="rect">
            <a:avLst/>
          </a:prstGeom>
        </p:spPr>
        <p:txBody>
          <a:bodyPr vert="horz" lIns="92437" tIns="46218" rIns="92437" bIns="46218"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902598" y="9519055"/>
            <a:ext cx="2985558" cy="501095"/>
          </a:xfrm>
          <a:prstGeom prst="rect">
            <a:avLst/>
          </a:prstGeom>
        </p:spPr>
        <p:txBody>
          <a:bodyPr vert="horz" lIns="92437" tIns="46218" rIns="92437" bIns="46218" rtlCol="0" anchor="b"/>
          <a:lstStyle>
            <a:lvl1pPr algn="r">
              <a:defRPr sz="1200"/>
            </a:lvl1pPr>
          </a:lstStyle>
          <a:p>
            <a:fld id="{7D773A5B-2989-4BA8-BC18-3FFEA37713BE}" type="slidenum">
              <a:rPr lang="nl-NL" smtClean="0"/>
              <a:t>‹nr.›</a:t>
            </a:fld>
            <a:endParaRPr lang="nl-NL"/>
          </a:p>
        </p:txBody>
      </p:sp>
    </p:spTree>
    <p:extLst>
      <p:ext uri="{BB962C8B-B14F-4D97-AF65-F5344CB8AC3E}">
        <p14:creationId xmlns:p14="http://schemas.microsoft.com/office/powerpoint/2010/main" val="396447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pnas.org/search?author1=Minna+Huotilainen&amp;sortspec=date&amp;submit=Submit" TargetMode="External"/><Relationship Id="rId3" Type="http://schemas.openxmlformats.org/officeDocument/2006/relationships/hyperlink" Target="http://www.pnas.org/search?author1=Eino+Partanen&amp;sortspec=date&amp;submit=Submit" TargetMode="External"/><Relationship Id="rId7" Type="http://schemas.openxmlformats.org/officeDocument/2006/relationships/hyperlink" Target="http://www.pnas.org/search?author1=Anke+Sambeth&amp;sortspec=date&amp;submit=Submi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pnas.org/search?author1=Auli+Liitola&amp;sortspec=date&amp;submit=Submit" TargetMode="External"/><Relationship Id="rId5" Type="http://schemas.openxmlformats.org/officeDocument/2006/relationships/hyperlink" Target="http://www.pnas.org/search?author1=Risto+N%C3%A4%C3%A4t%C3%A4nen&amp;sortspec=date&amp;submit=Submit" TargetMode="External"/><Relationship Id="rId4" Type="http://schemas.openxmlformats.org/officeDocument/2006/relationships/hyperlink" Target="http://www.pnas.org/search?author1=Teija+Kujala&amp;sortspec=date&amp;submit=Submi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inloop</a:t>
            </a:r>
            <a:r>
              <a:rPr lang="nl-NL" baseline="0" dirty="0"/>
              <a:t> kun je kinderliedjes laten horen of de </a:t>
            </a:r>
            <a:r>
              <a:rPr lang="nl-NL" baseline="0" dirty="0" err="1"/>
              <a:t>BoekStart</a:t>
            </a:r>
            <a:r>
              <a:rPr lang="nl-NL" baseline="0" dirty="0"/>
              <a:t>-film op de achtergrond afspelen. </a:t>
            </a:r>
          </a:p>
          <a:p>
            <a:endParaRPr lang="nl-NL" baseline="0" dirty="0"/>
          </a:p>
          <a:p>
            <a:r>
              <a:rPr lang="nl-NL" baseline="0" dirty="0"/>
              <a:t>Heet iedereen van harte welkom en feliciteer ze met hun zwangerschap. </a:t>
            </a:r>
          </a:p>
          <a:p>
            <a:r>
              <a:rPr lang="nl-NL" baseline="0" dirty="0"/>
              <a:t>Vertel eerst wie je bent en of je kinderen hebt. Laat vervolgens zo mogelijk iedere vrouw zich kort voorstellen en vertellen hoeveel weken ze zwanger is.</a:t>
            </a:r>
          </a:p>
          <a:p>
            <a:endParaRPr lang="nl-NL" baseline="0" dirty="0"/>
          </a:p>
          <a:p>
            <a:r>
              <a:rPr lang="nl-NL" baseline="0" dirty="0"/>
              <a:t>Waar gaan we het over hebben:</a:t>
            </a:r>
          </a:p>
          <a:p>
            <a:pPr marL="171450" indent="-171450">
              <a:buFont typeface="Arial" panose="020B0604020202020204" pitchFamily="34" charset="0"/>
              <a:buChar char="•"/>
            </a:pPr>
            <a:r>
              <a:rPr lang="nl-NL" baseline="0" dirty="0"/>
              <a:t>Over horen in de buik en contact tijdens de zwangerschap</a:t>
            </a:r>
          </a:p>
          <a:p>
            <a:pPr marL="171450" indent="-171450">
              <a:buFont typeface="Arial" panose="020B0604020202020204" pitchFamily="34" charset="0"/>
              <a:buChar char="•"/>
            </a:pPr>
            <a:r>
              <a:rPr lang="nl-NL" baseline="0" dirty="0"/>
              <a:t>Hoe is de taalontwikkeling vanaf de geboorte </a:t>
            </a:r>
          </a:p>
          <a:p>
            <a:pPr marL="171450" indent="-171450">
              <a:buFont typeface="Arial" panose="020B0604020202020204" pitchFamily="34" charset="0"/>
              <a:buChar char="•"/>
            </a:pPr>
            <a:r>
              <a:rPr lang="nl-NL" baseline="0" dirty="0"/>
              <a:t>Wat is </a:t>
            </a:r>
            <a:r>
              <a:rPr lang="nl-NL" baseline="0" dirty="0" err="1"/>
              <a:t>BoekStart</a:t>
            </a:r>
            <a:endParaRPr lang="nl-NL" baseline="0" dirty="0"/>
          </a:p>
          <a:p>
            <a:pPr marL="171450" indent="-171450">
              <a:buFont typeface="Arial" panose="020B0604020202020204" pitchFamily="34" charset="0"/>
              <a:buChar char="•"/>
            </a:pPr>
            <a:r>
              <a:rPr lang="nl-NL" baseline="0" dirty="0"/>
              <a:t>Mogelijkheid om vragen te stellen als u die nog heeft, tussendoor kunt u ook vragen stellen.</a:t>
            </a:r>
          </a:p>
          <a:p>
            <a:pPr marL="171450" indent="-171450">
              <a:buFont typeface="Arial" panose="020B0604020202020204" pitchFamily="34" charset="0"/>
              <a:buChar char="•"/>
            </a:pPr>
            <a:r>
              <a:rPr lang="nl-NL" baseline="0" dirty="0"/>
              <a:t>Tot slot kunt de </a:t>
            </a:r>
            <a:r>
              <a:rPr lang="nl-NL" baseline="0" dirty="0" err="1"/>
              <a:t>BoekStart</a:t>
            </a:r>
            <a:r>
              <a:rPr lang="nl-NL" baseline="0" dirty="0"/>
              <a:t>-hoek bekijken.</a:t>
            </a:r>
          </a:p>
          <a:p>
            <a:pPr marL="0" indent="0">
              <a:buFont typeface="Arial" panose="020B0604020202020204" pitchFamily="34" charset="0"/>
              <a:buNone/>
            </a:pPr>
            <a:endParaRPr lang="nl-NL" baseline="0" dirty="0"/>
          </a:p>
          <a:p>
            <a:r>
              <a:rPr lang="en-US" baseline="0" dirty="0"/>
              <a:t>Het </a:t>
            </a:r>
            <a:r>
              <a:rPr lang="en-US" baseline="0" dirty="0" err="1"/>
              <a:t>meeste</a:t>
            </a:r>
            <a:r>
              <a:rPr lang="en-US" baseline="0" dirty="0"/>
              <a:t> </a:t>
            </a:r>
            <a:r>
              <a:rPr lang="en-US" baseline="0" dirty="0" err="1"/>
              <a:t>wordt</a:t>
            </a:r>
            <a:r>
              <a:rPr lang="en-US" baseline="0" dirty="0"/>
              <a:t> </a:t>
            </a:r>
            <a:r>
              <a:rPr lang="en-US" baseline="0" dirty="0" err="1"/>
              <a:t>verteld</a:t>
            </a:r>
            <a:r>
              <a:rPr lang="en-US" baseline="0" dirty="0"/>
              <a:t> </a:t>
            </a:r>
            <a:r>
              <a:rPr lang="en-US" baseline="0" dirty="0" err="1"/>
              <a:t>vanuit</a:t>
            </a:r>
            <a:r>
              <a:rPr lang="en-US" baseline="0" dirty="0"/>
              <a:t> </a:t>
            </a:r>
            <a:r>
              <a:rPr lang="en-US" baseline="0" dirty="0" err="1"/>
              <a:t>een</a:t>
            </a:r>
            <a:r>
              <a:rPr lang="en-US" baseline="0" dirty="0"/>
              <a:t> </a:t>
            </a:r>
            <a:r>
              <a:rPr lang="en-US" baseline="0" dirty="0" err="1"/>
              <a:t>artikel</a:t>
            </a:r>
            <a:r>
              <a:rPr lang="en-US" baseline="0" dirty="0"/>
              <a:t> </a:t>
            </a:r>
            <a:r>
              <a:rPr lang="en-US" baseline="0" dirty="0" err="1"/>
              <a:t>dat</a:t>
            </a:r>
            <a:r>
              <a:rPr lang="en-US" baseline="0" dirty="0"/>
              <a:t> </a:t>
            </a:r>
            <a:r>
              <a:rPr lang="en-US" baseline="0" dirty="0" err="1"/>
              <a:t>hier</a:t>
            </a:r>
            <a:r>
              <a:rPr lang="en-US" baseline="0" dirty="0"/>
              <a:t> </a:t>
            </a:r>
            <a:r>
              <a:rPr lang="en-US" baseline="0" dirty="0" err="1"/>
              <a:t>speciaal</a:t>
            </a:r>
            <a:r>
              <a:rPr lang="en-US" baseline="0" dirty="0"/>
              <a:t> </a:t>
            </a:r>
            <a:r>
              <a:rPr lang="en-US" baseline="0" dirty="0" err="1"/>
              <a:t>voor</a:t>
            </a:r>
            <a:r>
              <a:rPr lang="en-US" baseline="0" dirty="0"/>
              <a:t> is </a:t>
            </a:r>
            <a:r>
              <a:rPr lang="en-US" baseline="0" dirty="0" err="1"/>
              <a:t>geschreven</a:t>
            </a:r>
            <a:r>
              <a:rPr lang="en-US" baseline="0" dirty="0"/>
              <a:t> door </a:t>
            </a:r>
            <a:r>
              <a:rPr lang="nl-NL" sz="1200" kern="1200" dirty="0">
                <a:solidFill>
                  <a:schemeClr val="tx1"/>
                </a:solidFill>
                <a:effectLst/>
                <a:latin typeface="+mn-lt"/>
                <a:ea typeface="+mn-ea"/>
                <a:cs typeface="+mn-cs"/>
              </a:rPr>
              <a:t>Jente Timmer,</a:t>
            </a:r>
          </a:p>
          <a:p>
            <a:r>
              <a:rPr lang="nl-NL" sz="1200" i="0" kern="1200" dirty="0">
                <a:solidFill>
                  <a:schemeClr val="tx1"/>
                </a:solidFill>
                <a:effectLst/>
                <a:latin typeface="+mn-lt"/>
                <a:ea typeface="+mn-ea"/>
                <a:cs typeface="+mn-cs"/>
              </a:rPr>
              <a:t>logopedist en taaladviseur. In het artikel </a:t>
            </a:r>
            <a:r>
              <a:rPr lang="nl-NL" sz="1200" i="1" kern="1200" dirty="0">
                <a:solidFill>
                  <a:schemeClr val="tx1"/>
                </a:solidFill>
                <a:effectLst/>
                <a:latin typeface="+mn-lt"/>
                <a:ea typeface="+mn-ea"/>
                <a:cs typeface="+mn-cs"/>
              </a:rPr>
              <a:t>De buik is de basis </a:t>
            </a:r>
            <a:r>
              <a:rPr lang="nl-NL" sz="1200" i="0" kern="1200" dirty="0">
                <a:solidFill>
                  <a:schemeClr val="tx1"/>
                </a:solidFill>
                <a:effectLst/>
                <a:latin typeface="+mn-lt"/>
                <a:ea typeface="+mn-ea"/>
                <a:cs typeface="+mn-cs"/>
              </a:rPr>
              <a:t>beschrijft ze allerlei onderzoeksresultaten.</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fld id="{7D773A5B-2989-4BA8-BC18-3FFEA37713BE}" type="slidenum">
              <a:rPr lang="nl-NL" smtClean="0"/>
              <a:t>1</a:t>
            </a:fld>
            <a:endParaRPr lang="nl-NL"/>
          </a:p>
        </p:txBody>
      </p:sp>
    </p:spTree>
    <p:extLst>
      <p:ext uri="{BB962C8B-B14F-4D97-AF65-F5344CB8AC3E}">
        <p14:creationId xmlns:p14="http://schemas.microsoft.com/office/powerpoint/2010/main" val="65819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2183" lvl="1" indent="0">
              <a:spcBef>
                <a:spcPct val="0"/>
              </a:spcBef>
              <a:buFontTx/>
              <a:buNone/>
            </a:pPr>
            <a:r>
              <a:rPr lang="nl-NL" altLang="nl-NL" b="0" i="0" baseline="0" dirty="0">
                <a:ea typeface="ＭＳ Ｐゴシック" pitchFamily="34" charset="-128"/>
              </a:rPr>
              <a:t>Behalve op YouTube-kanalen zijn er ook op sites kinderliedjes te vinden in veel talen. We laten hier enkele zien.</a:t>
            </a: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16</a:t>
            </a:fld>
            <a:endParaRPr lang="nl-NL" altLang="nl-NL" sz="1200">
              <a:solidFill>
                <a:prstClr val="black"/>
              </a:solidFill>
            </a:endParaRPr>
          </a:p>
        </p:txBody>
      </p:sp>
    </p:spTree>
    <p:extLst>
      <p:ext uri="{BB962C8B-B14F-4D97-AF65-F5344CB8AC3E}">
        <p14:creationId xmlns:p14="http://schemas.microsoft.com/office/powerpoint/2010/main" val="191745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2183" lvl="1" indent="0">
              <a:spcBef>
                <a:spcPct val="0"/>
              </a:spcBef>
              <a:buFontTx/>
              <a:buNone/>
            </a:pPr>
            <a:r>
              <a:rPr lang="nl-NL" altLang="nl-NL" b="0" i="0" baseline="0" dirty="0">
                <a:ea typeface="ＭＳ Ｐゴシック" pitchFamily="34" charset="-128"/>
              </a:rPr>
              <a:t>Uit onderzoek bleek dat de hartslag van de ongeboren baby’s trager werd als ze het herhaalde liedje van hun moeder hoorden, zelfs gezongen door een onbekende vrouw.</a:t>
            </a:r>
          </a:p>
          <a:p>
            <a:pPr marL="635502" lvl="1" indent="-173319">
              <a:spcBef>
                <a:spcPct val="0"/>
              </a:spcBef>
              <a:buFontTx/>
              <a:buChar char="-"/>
            </a:pPr>
            <a:endParaRPr lang="nl-NL" altLang="nl-NL" b="0" i="0" baseline="0" dirty="0">
              <a:ea typeface="ＭＳ Ｐゴシック" pitchFamily="34" charset="-128"/>
            </a:endParaRPr>
          </a:p>
          <a:p>
            <a:pPr marL="462183" lvl="1" indent="0">
              <a:spcBef>
                <a:spcPct val="0"/>
              </a:spcBef>
              <a:buFontTx/>
              <a:buNone/>
            </a:pPr>
            <a:endParaRPr lang="nl-NL" altLang="nl-NL" b="0" i="1" baseline="0"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17</a:t>
            </a:fld>
            <a:endParaRPr lang="nl-NL" altLang="nl-NL" sz="1200">
              <a:solidFill>
                <a:prstClr val="black"/>
              </a:solidFill>
            </a:endParaRPr>
          </a:p>
        </p:txBody>
      </p:sp>
    </p:spTree>
    <p:extLst>
      <p:ext uri="{BB962C8B-B14F-4D97-AF65-F5344CB8AC3E}">
        <p14:creationId xmlns:p14="http://schemas.microsoft.com/office/powerpoint/2010/main" val="1917453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a:t>
            </a:r>
            <a:r>
              <a:rPr lang="nl-NL" baseline="0" dirty="0"/>
              <a:t> door psychologen in Boston leert dat kinderen die veel woorden horen, veel sneller met begrippen leren omgaan, en daardoor sneller denken.</a:t>
            </a:r>
            <a:r>
              <a:rPr lang="nl-NL" dirty="0"/>
              <a:t> Interactie en kindgericht praten is belangrijk voor de ontwikkeling. </a:t>
            </a:r>
          </a:p>
          <a:p>
            <a:endParaRPr lang="nl-NL" dirty="0"/>
          </a:p>
          <a:p>
            <a:r>
              <a:rPr lang="nl-NL" dirty="0"/>
              <a:t>Een Belgische professor legt uit dat we</a:t>
            </a:r>
            <a:r>
              <a:rPr lang="nl-NL" baseline="0" dirty="0"/>
              <a:t> dat </a:t>
            </a:r>
            <a:r>
              <a:rPr lang="nl-NL" dirty="0"/>
              <a:t>van nature in het begin goed doen (aanklikken rechterplaatje: vanaf</a:t>
            </a:r>
            <a:r>
              <a:rPr lang="nl-NL" baseline="0" dirty="0"/>
              <a:t> 3</a:t>
            </a:r>
            <a:r>
              <a:rPr lang="nl-NL" dirty="0"/>
              <a:t>.23 tot 4.30 minuten):</a:t>
            </a:r>
            <a:r>
              <a:rPr lang="nl-NL" baseline="0" dirty="0"/>
              <a:t> automatisch verhogen we onze stem, we herhalen, vereenvoudigen.</a:t>
            </a:r>
            <a:endParaRPr lang="nl-NL" dirty="0"/>
          </a:p>
          <a:p>
            <a:endParaRPr lang="nl-NL" dirty="0"/>
          </a:p>
          <a:p>
            <a:r>
              <a:rPr lang="nl-NL" dirty="0"/>
              <a:t>Boekjes geven nog meer voorraad tot</a:t>
            </a:r>
            <a:r>
              <a:rPr lang="nl-NL" baseline="0" dirty="0"/>
              <a:t> leesvoeding. Eigenlijk kun je ook dat niet fout doen! Je kunt dan ook “praten“ en taal aanbieden zoals je gewend bent en zo komt de taal in allerlei vormen binnen.</a:t>
            </a:r>
          </a:p>
          <a:p>
            <a:r>
              <a:rPr lang="nl-NL" baseline="0" dirty="0"/>
              <a:t>Bijbehorende boekjes laten zien. Leporello: Baby’s houden van boeken.</a:t>
            </a:r>
            <a:endParaRPr lang="nl-NL" dirty="0"/>
          </a:p>
        </p:txBody>
      </p:sp>
      <p:sp>
        <p:nvSpPr>
          <p:cNvPr id="4" name="Tijdelijke aanduiding voor dianummer 3"/>
          <p:cNvSpPr>
            <a:spLocks noGrp="1"/>
          </p:cNvSpPr>
          <p:nvPr>
            <p:ph type="sldNum" sz="quarter" idx="10"/>
          </p:nvPr>
        </p:nvSpPr>
        <p:spPr/>
        <p:txBody>
          <a:bodyPr/>
          <a:lstStyle/>
          <a:p>
            <a:fld id="{7D773A5B-2989-4BA8-BC18-3FFEA37713BE}" type="slidenum">
              <a:rPr lang="nl-NL" smtClean="0"/>
              <a:t>18</a:t>
            </a:fld>
            <a:endParaRPr lang="nl-NL"/>
          </a:p>
        </p:txBody>
      </p:sp>
    </p:spTree>
    <p:extLst>
      <p:ext uri="{BB962C8B-B14F-4D97-AF65-F5344CB8AC3E}">
        <p14:creationId xmlns:p14="http://schemas.microsoft.com/office/powerpoint/2010/main" val="11425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24367">
              <a:buFontTx/>
              <a:buNone/>
              <a:defRPr/>
            </a:pPr>
            <a:r>
              <a:rPr lang="nl-NL" dirty="0"/>
              <a:t>Als</a:t>
            </a:r>
            <a:r>
              <a:rPr lang="nl-NL" baseline="0" dirty="0"/>
              <a:t> je baby straks </a:t>
            </a:r>
            <a:r>
              <a:rPr lang="nl-NL" dirty="0"/>
              <a:t>circa 3 maanden oud is, ontvang je</a:t>
            </a:r>
            <a:r>
              <a:rPr lang="nl-NL" baseline="0" dirty="0"/>
              <a:t> </a:t>
            </a:r>
            <a:r>
              <a:rPr lang="nl-NL" dirty="0"/>
              <a:t>een waardebon van de gemeente. Met deze waardebon kun</a:t>
            </a:r>
            <a:r>
              <a:rPr lang="nl-NL" baseline="0" dirty="0"/>
              <a:t> je</a:t>
            </a:r>
            <a:r>
              <a:rPr lang="nl-NL" dirty="0"/>
              <a:t> je baby in de Bibliotheek gratis lid maken.</a:t>
            </a:r>
          </a:p>
          <a:p>
            <a:pPr marL="0" indent="0" defTabSz="924367">
              <a:buFontTx/>
              <a:buNone/>
              <a:defRPr/>
            </a:pPr>
            <a:r>
              <a:rPr lang="nl-NL" dirty="0"/>
              <a:t>Je</a:t>
            </a:r>
            <a:r>
              <a:rPr lang="nl-NL" baseline="0" dirty="0"/>
              <a:t> ontvangt dan gratis een </a:t>
            </a:r>
            <a:r>
              <a:rPr lang="nl-NL" baseline="0" dirty="0" err="1"/>
              <a:t>BoekStart</a:t>
            </a:r>
            <a:r>
              <a:rPr lang="nl-NL" baseline="0" dirty="0"/>
              <a:t>-koffertje met:</a:t>
            </a:r>
          </a:p>
          <a:p>
            <a:pPr marL="171450" indent="-171450" defTabSz="924367">
              <a:buFont typeface="Arial" panose="020B0604020202020204" pitchFamily="34" charset="0"/>
              <a:buChar char="•"/>
              <a:defRPr/>
            </a:pPr>
            <a:r>
              <a:rPr lang="nl-NL" dirty="0"/>
              <a:t>2 boekjes cadeau</a:t>
            </a:r>
          </a:p>
          <a:p>
            <a:pPr marL="171450" indent="-171450" defTabSz="924367">
              <a:buFont typeface="Arial" panose="020B0604020202020204" pitchFamily="34" charset="0"/>
              <a:buChar char="•"/>
              <a:defRPr/>
            </a:pPr>
            <a:r>
              <a:rPr lang="nl-NL" dirty="0"/>
              <a:t>adviezen om met je baby te genieten van lezen en boekentips</a:t>
            </a:r>
          </a:p>
          <a:p>
            <a:pPr marL="171450" indent="-171450" defTabSz="924367">
              <a:buFont typeface="Arial" panose="020B0604020202020204" pitchFamily="34" charset="0"/>
              <a:buChar char="•"/>
              <a:defRPr/>
            </a:pPr>
            <a:endParaRPr lang="nl-NL" dirty="0"/>
          </a:p>
          <a:p>
            <a:pPr defTabSz="924367">
              <a:defRPr/>
            </a:pPr>
            <a:r>
              <a:rPr lang="nl-NL" dirty="0"/>
              <a:t>Samen een boekje lezen – plaatjes aanwijzen en verhaaltjes vertellen – versterkt de band met je baby. En kinderen die als baby al zijn voorgelezen, zijn later beter in taal. Je kunt dus niet vroeg genoeg beginnen met voorlezen. </a:t>
            </a:r>
          </a:p>
          <a:p>
            <a:pPr defTabSz="924367">
              <a:defRPr/>
            </a:pPr>
            <a:r>
              <a:rPr lang="nl-NL" dirty="0"/>
              <a:t>Graag nodigen</a:t>
            </a:r>
            <a:r>
              <a:rPr lang="nl-NL" baseline="0" dirty="0"/>
              <a:t> we je te zijner tijd uit voor een </a:t>
            </a:r>
            <a:r>
              <a:rPr lang="nl-NL" baseline="0" dirty="0" err="1"/>
              <a:t>BoekStart</a:t>
            </a:r>
            <a:r>
              <a:rPr lang="nl-NL" baseline="0" dirty="0"/>
              <a:t>-bijeenkomst: Baby’s houden van boeken. </a:t>
            </a:r>
            <a:r>
              <a:rPr lang="nl-NL" altLang="nl-NL" baseline="0" dirty="0">
                <a:ea typeface="ＭＳ Ｐゴシック" pitchFamily="34" charset="-128"/>
              </a:rPr>
              <a:t>Je kunt je interesse voor deze bijeenkomst straks aangeven op het evaluatieformulier.</a:t>
            </a:r>
            <a:endParaRPr lang="nl-NL" altLang="nl-NL" dirty="0">
              <a:ea typeface="ＭＳ Ｐゴシック" pitchFamily="34" charset="-128"/>
            </a:endParaRPr>
          </a:p>
          <a:p>
            <a:endParaRPr lang="nl-NL" altLang="nl-NL" dirty="0">
              <a:latin typeface="Futura" charset="0"/>
              <a:ea typeface="ＭＳ Ｐゴシック" pitchFamily="34" charset="-128"/>
            </a:endParaRPr>
          </a:p>
          <a:p>
            <a:endParaRPr lang="nl-NL" altLang="nl-NL" dirty="0">
              <a:latin typeface="Futura" charset="0"/>
              <a:ea typeface="ＭＳ Ｐゴシック" pitchFamily="34" charset="-128"/>
            </a:endParaRPr>
          </a:p>
        </p:txBody>
      </p:sp>
      <p:sp>
        <p:nvSpPr>
          <p:cNvPr id="19459"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4A3F471-0036-4F3C-957C-876A03E3B0C2}" type="slidenum">
              <a:rPr lang="nl-NL" altLang="nl-NL" sz="1200"/>
              <a:pPr eaLnBrk="1" hangingPunct="1"/>
              <a:t>19</a:t>
            </a:fld>
            <a:endParaRPr lang="nl-NL" altLang="nl-NL" sz="1200"/>
          </a:p>
        </p:txBody>
      </p:sp>
    </p:spTree>
    <p:extLst>
      <p:ext uri="{BB962C8B-B14F-4D97-AF65-F5344CB8AC3E}">
        <p14:creationId xmlns:p14="http://schemas.microsoft.com/office/powerpoint/2010/main" val="200709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dirty="0">
                <a:latin typeface="Futura" charset="0"/>
                <a:ea typeface="ＭＳ Ｐゴシック" pitchFamily="34" charset="-128"/>
              </a:rPr>
              <a:t>De Bibliotheek zorgt voor advies, én voor nieuwe en schone boekjes. Het is leuk om eens naar de site te gaan van </a:t>
            </a:r>
            <a:r>
              <a:rPr lang="nl-NL" altLang="nl-NL" dirty="0" err="1">
                <a:latin typeface="Futura" charset="0"/>
                <a:ea typeface="ＭＳ Ｐゴシック" pitchFamily="34" charset="-128"/>
              </a:rPr>
              <a:t>BoekStart</a:t>
            </a:r>
            <a:r>
              <a:rPr lang="nl-NL" altLang="nl-NL" dirty="0">
                <a:latin typeface="Futura" charset="0"/>
                <a:ea typeface="ＭＳ Ｐゴシック" pitchFamily="34" charset="-128"/>
              </a:rPr>
              <a:t>. Hier vind je ook tips voor ouders. </a:t>
            </a:r>
          </a:p>
          <a:p>
            <a:r>
              <a:rPr lang="nl-NL" altLang="nl-NL" dirty="0">
                <a:latin typeface="Futura" charset="0"/>
                <a:ea typeface="ＭＳ Ｐゴシック" pitchFamily="34" charset="-128"/>
              </a:rPr>
              <a:t>Voor ouders komt steeds een nieuwbrief</a:t>
            </a:r>
            <a:r>
              <a:rPr lang="nl-NL" altLang="nl-NL" baseline="0" dirty="0">
                <a:latin typeface="Futura" charset="0"/>
                <a:ea typeface="ＭＳ Ｐゴシック" pitchFamily="34" charset="-128"/>
              </a:rPr>
              <a:t> uit met ideeën en titels van nieuw uitgekomen boekjes en speeltjes. </a:t>
            </a:r>
            <a:r>
              <a:rPr lang="nl-NL" altLang="nl-NL" baseline="0" dirty="0">
                <a:latin typeface="Futura" charset="0"/>
                <a:ea typeface="ＭＳ Ｐゴシック" pitchFamily="34" charset="-128"/>
                <a:sym typeface="Wingdings"/>
              </a:rPr>
              <a:t> Je kunt de website laten zien.</a:t>
            </a:r>
            <a:endParaRPr lang="nl-NL" altLang="nl-NL" baseline="0" dirty="0">
              <a:latin typeface="Futura" charset="0"/>
              <a:ea typeface="ＭＳ Ｐゴシック" pitchFamily="34" charset="-128"/>
            </a:endParaRPr>
          </a:p>
          <a:p>
            <a:endParaRPr lang="nl-NL" altLang="nl-NL" b="1" baseline="0" dirty="0">
              <a:latin typeface="Futura" charset="0"/>
              <a:ea typeface="ＭＳ Ｐゴシック" pitchFamily="34" charset="-128"/>
            </a:endParaRPr>
          </a:p>
          <a:p>
            <a:r>
              <a:rPr lang="nl-NL" altLang="nl-NL" b="1" baseline="0" dirty="0">
                <a:latin typeface="Futura" charset="0"/>
                <a:ea typeface="ＭＳ Ｐゴシック" pitchFamily="34" charset="-128"/>
              </a:rPr>
              <a:t>Vraag: Hoe oud denken jullie dat deze baby is?</a:t>
            </a:r>
            <a:endParaRPr lang="nl-NL" altLang="nl-NL" b="1" dirty="0">
              <a:latin typeface="Futura" charset="0"/>
              <a:ea typeface="ＭＳ Ｐゴシック" pitchFamily="34" charset="-128"/>
            </a:endParaRPr>
          </a:p>
          <a:p>
            <a:r>
              <a:rPr lang="nl-NL" altLang="nl-NL" dirty="0">
                <a:latin typeface="Futura" charset="0"/>
                <a:ea typeface="ＭＳ Ｐゴシック" pitchFamily="34" charset="-128"/>
              </a:rPr>
              <a:t>Op het plaatje ligt</a:t>
            </a:r>
            <a:r>
              <a:rPr lang="nl-NL" altLang="nl-NL" baseline="0" dirty="0">
                <a:latin typeface="Futura" charset="0"/>
                <a:ea typeface="ＭＳ Ｐゴシック" pitchFamily="34" charset="-128"/>
              </a:rPr>
              <a:t> </a:t>
            </a:r>
            <a:r>
              <a:rPr lang="nl-NL" altLang="nl-NL" dirty="0">
                <a:latin typeface="Futura" charset="0"/>
                <a:ea typeface="ＭＳ Ｐゴシック" pitchFamily="34" charset="-128"/>
              </a:rPr>
              <a:t>een jongetje van een week oud al lekker in een box met </a:t>
            </a:r>
            <a:r>
              <a:rPr lang="nl-NL" altLang="nl-NL" dirty="0" err="1">
                <a:latin typeface="Futura" charset="0"/>
                <a:ea typeface="ＭＳ Ｐゴシック" pitchFamily="34" charset="-128"/>
              </a:rPr>
              <a:t>BoekStart</a:t>
            </a:r>
            <a:r>
              <a:rPr lang="nl-NL" altLang="nl-NL" dirty="0">
                <a:latin typeface="Futura" charset="0"/>
                <a:ea typeface="ＭＳ Ｐゴシック" pitchFamily="34" charset="-128"/>
              </a:rPr>
              <a:t>-aankleding.</a:t>
            </a:r>
            <a:endParaRPr lang="en-US" altLang="nl-NL" dirty="0">
              <a:latin typeface="Futura" charset="0"/>
              <a:ea typeface="ＭＳ Ｐゴシック" pitchFamily="34" charset="-128"/>
            </a:endParaRPr>
          </a:p>
          <a:p>
            <a:endParaRPr lang="en-US" altLang="nl-NL" dirty="0">
              <a:latin typeface="Futura" charset="0"/>
              <a:ea typeface="ＭＳ Ｐゴシック" pitchFamily="34" charset="-128"/>
            </a:endParaRPr>
          </a:p>
          <a:p>
            <a:r>
              <a:rPr lang="en-US" altLang="nl-NL" dirty="0">
                <a:latin typeface="Futura" charset="0"/>
                <a:ea typeface="ＭＳ Ｐゴシック" pitchFamily="34" charset="-128"/>
              </a:rPr>
              <a:t>Dan</a:t>
            </a:r>
            <a:r>
              <a:rPr lang="en-US" altLang="nl-NL" baseline="0" dirty="0">
                <a:latin typeface="Futura" charset="0"/>
                <a:ea typeface="ＭＳ Ｐゴシック" pitchFamily="34" charset="-128"/>
              </a:rPr>
              <a:t> is </a:t>
            </a:r>
            <a:r>
              <a:rPr lang="en-US" altLang="nl-NL" baseline="0" dirty="0" err="1">
                <a:latin typeface="Futura" charset="0"/>
                <a:ea typeface="ＭＳ Ｐゴシック" pitchFamily="34" charset="-128"/>
              </a:rPr>
              <a:t>er</a:t>
            </a:r>
            <a:r>
              <a:rPr lang="en-US" altLang="nl-NL" baseline="0" dirty="0">
                <a:latin typeface="Futura" charset="0"/>
                <a:ea typeface="ＭＳ Ｐゴシック" pitchFamily="34" charset="-128"/>
              </a:rPr>
              <a:t> nog </a:t>
            </a:r>
            <a:r>
              <a:rPr lang="en-US" altLang="nl-NL" baseline="0" dirty="0" err="1">
                <a:latin typeface="Futura" charset="0"/>
                <a:ea typeface="ＭＳ Ｐゴシック" pitchFamily="34" charset="-128"/>
              </a:rPr>
              <a:t>gelegenheid</a:t>
            </a:r>
            <a:r>
              <a:rPr lang="en-US" altLang="nl-NL" baseline="0" dirty="0">
                <a:latin typeface="Futura" charset="0"/>
                <a:ea typeface="ＭＳ Ｐゴシック" pitchFamily="34" charset="-128"/>
              </a:rPr>
              <a:t> om de </a:t>
            </a:r>
            <a:r>
              <a:rPr lang="en-US" altLang="nl-NL" baseline="0" dirty="0" err="1">
                <a:latin typeface="Futura" charset="0"/>
                <a:ea typeface="ＭＳ Ｐゴシック" pitchFamily="34" charset="-128"/>
              </a:rPr>
              <a:t>verschillende</a:t>
            </a:r>
            <a:r>
              <a:rPr lang="en-US" altLang="nl-NL" baseline="0" dirty="0">
                <a:latin typeface="Futura" charset="0"/>
                <a:ea typeface="ＭＳ Ｐゴシック" pitchFamily="34" charset="-128"/>
              </a:rPr>
              <a:t> folders en de </a:t>
            </a:r>
            <a:r>
              <a:rPr lang="en-US" altLang="nl-NL" baseline="0" dirty="0" err="1">
                <a:latin typeface="Futura" charset="0"/>
                <a:ea typeface="ＭＳ Ｐゴシック" pitchFamily="34" charset="-128"/>
              </a:rPr>
              <a:t>BoekStart-afdeling</a:t>
            </a:r>
            <a:r>
              <a:rPr lang="en-US" altLang="nl-NL" baseline="0" dirty="0">
                <a:latin typeface="Futura" charset="0"/>
                <a:ea typeface="ＭＳ Ｐゴシック" pitchFamily="34" charset="-128"/>
              </a:rPr>
              <a:t> </a:t>
            </a:r>
            <a:r>
              <a:rPr lang="en-US" altLang="nl-NL" baseline="0" dirty="0" err="1">
                <a:latin typeface="Futura" charset="0"/>
                <a:ea typeface="ＭＳ Ｐゴシック" pitchFamily="34" charset="-128"/>
              </a:rPr>
              <a:t>te</a:t>
            </a:r>
            <a:r>
              <a:rPr lang="en-US" altLang="nl-NL" baseline="0" dirty="0">
                <a:latin typeface="Futura" charset="0"/>
                <a:ea typeface="ＭＳ Ｐゴシック" pitchFamily="34" charset="-128"/>
              </a:rPr>
              <a:t> </a:t>
            </a:r>
            <a:r>
              <a:rPr lang="en-US" altLang="nl-NL" baseline="0" dirty="0" err="1">
                <a:latin typeface="Futura" charset="0"/>
                <a:ea typeface="ＭＳ Ｐゴシック" pitchFamily="34" charset="-128"/>
              </a:rPr>
              <a:t>bekijken</a:t>
            </a:r>
            <a:r>
              <a:rPr lang="en-US" altLang="nl-NL" baseline="0" dirty="0">
                <a:latin typeface="Futura" charset="0"/>
                <a:ea typeface="ＭＳ Ｐゴシック" pitchFamily="34" charset="-128"/>
              </a:rPr>
              <a:t>.</a:t>
            </a:r>
            <a:endParaRPr lang="nl-NL" altLang="nl-NL" dirty="0">
              <a:latin typeface="Futura" charset="0"/>
              <a:ea typeface="ＭＳ Ｐゴシック" pitchFamily="34" charset="-128"/>
            </a:endParaRPr>
          </a:p>
        </p:txBody>
      </p:sp>
      <p:sp>
        <p:nvSpPr>
          <p:cNvPr id="19459"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4A3F471-0036-4F3C-957C-876A03E3B0C2}" type="slidenum">
              <a:rPr lang="nl-NL" altLang="nl-NL" sz="1200"/>
              <a:pPr eaLnBrk="1" hangingPunct="1"/>
              <a:t>20</a:t>
            </a:fld>
            <a:endParaRPr lang="nl-NL" altLang="nl-NL" sz="1200"/>
          </a:p>
        </p:txBody>
      </p:sp>
    </p:spTree>
    <p:extLst>
      <p:ext uri="{BB962C8B-B14F-4D97-AF65-F5344CB8AC3E}">
        <p14:creationId xmlns:p14="http://schemas.microsoft.com/office/powerpoint/2010/main" val="200709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ea typeface="ＭＳ Ｐゴシック" pitchFamily="34" charset="-128"/>
              </a:rPr>
              <a:t>Hartelijk</a:t>
            </a:r>
            <a:r>
              <a:rPr lang="nl-NL" altLang="nl-NL" baseline="0" dirty="0">
                <a:ea typeface="ＭＳ Ｐゴシック" pitchFamily="34" charset="-128"/>
              </a:rPr>
              <a:t> dank voor jullie aandacht! </a:t>
            </a:r>
          </a:p>
          <a:p>
            <a:pPr eaLnBrk="1" hangingPunct="1">
              <a:spcBef>
                <a:spcPct val="0"/>
              </a:spcBef>
            </a:pPr>
            <a:endParaRPr lang="nl-NL" altLang="nl-NL" baseline="0" dirty="0">
              <a:ea typeface="ＭＳ Ｐゴシック" pitchFamily="34" charset="-128"/>
            </a:endParaRPr>
          </a:p>
          <a:p>
            <a:pPr eaLnBrk="1" hangingPunct="1">
              <a:spcBef>
                <a:spcPct val="0"/>
              </a:spcBef>
            </a:pPr>
            <a:r>
              <a:rPr lang="nl-NL" altLang="nl-NL" baseline="0" dirty="0">
                <a:ea typeface="ＭＳ Ｐゴシック" pitchFamily="34" charset="-128"/>
              </a:rPr>
              <a:t>Zijn er nog vragen onbeantwoord?</a:t>
            </a:r>
          </a:p>
          <a:p>
            <a:pPr eaLnBrk="1" hangingPunct="1">
              <a:spcBef>
                <a:spcPct val="0"/>
              </a:spcBef>
            </a:pPr>
            <a:r>
              <a:rPr lang="nl-NL" altLang="nl-NL" baseline="0" dirty="0">
                <a:ea typeface="ＭＳ Ｐゴシック" pitchFamily="34" charset="-128"/>
              </a:rPr>
              <a:t>Iets wat je wilt delen?</a:t>
            </a:r>
          </a:p>
          <a:p>
            <a:pPr eaLnBrk="1" hangingPunct="1">
              <a:spcBef>
                <a:spcPct val="0"/>
              </a:spcBef>
            </a:pPr>
            <a:endParaRPr lang="nl-NL" altLang="nl-NL" baseline="0" dirty="0">
              <a:solidFill>
                <a:srgbClr val="FF0000"/>
              </a:solidFill>
              <a:ea typeface="ＭＳ Ｐゴシック" pitchFamily="34" charset="-128"/>
            </a:endParaRPr>
          </a:p>
          <a:p>
            <a:pPr eaLnBrk="1" hangingPunct="1">
              <a:spcBef>
                <a:spcPct val="0"/>
              </a:spcBef>
            </a:pPr>
            <a:r>
              <a:rPr lang="nl-NL" altLang="nl-NL" baseline="0" dirty="0">
                <a:solidFill>
                  <a:srgbClr val="FF0000"/>
                </a:solidFill>
                <a:ea typeface="ＭＳ Ｐゴシック" pitchFamily="34" charset="-128"/>
              </a:rPr>
              <a:t>Dan wens ik jullie nog een hele prettige zwangerschap. Praat, zing en lees de baby dus vooral al voor</a:t>
            </a:r>
            <a:r>
              <a:rPr lang="mr-IN" altLang="nl-NL" baseline="0" dirty="0">
                <a:solidFill>
                  <a:srgbClr val="FF0000"/>
                </a:solidFill>
                <a:ea typeface="ＭＳ Ｐゴシック" pitchFamily="34" charset="-128"/>
              </a:rPr>
              <a:t>…</a:t>
            </a:r>
            <a:r>
              <a:rPr lang="nl-NL" altLang="nl-NL" baseline="0" dirty="0">
                <a:solidFill>
                  <a:srgbClr val="FF0000"/>
                </a:solidFill>
                <a:ea typeface="ＭＳ Ｐゴシック" pitchFamily="34" charset="-128"/>
              </a:rPr>
              <a:t>. Maar geniet ook nog even van </a:t>
            </a:r>
            <a:r>
              <a:rPr lang="nl-NL" altLang="nl-NL" baseline="0">
                <a:solidFill>
                  <a:srgbClr val="FF0000"/>
                </a:solidFill>
                <a:ea typeface="ＭＳ Ｐゴシック" pitchFamily="34" charset="-128"/>
              </a:rPr>
              <a:t>de rust, </a:t>
            </a:r>
            <a:r>
              <a:rPr lang="nl-NL" altLang="nl-NL" baseline="0" dirty="0">
                <a:solidFill>
                  <a:srgbClr val="FF0000"/>
                </a:solidFill>
                <a:ea typeface="ＭＳ Ｐゴシック" pitchFamily="34" charset="-128"/>
              </a:rPr>
              <a:t>nu het nog kan!!</a:t>
            </a:r>
          </a:p>
          <a:p>
            <a:pPr eaLnBrk="1" hangingPunct="1">
              <a:spcBef>
                <a:spcPct val="0"/>
              </a:spcBef>
            </a:pPr>
            <a:r>
              <a:rPr lang="nl-NL" altLang="nl-NL" baseline="0" dirty="0">
                <a:solidFill>
                  <a:srgbClr val="FF0000"/>
                </a:solidFill>
                <a:ea typeface="ＭＳ Ｐゴシック" pitchFamily="34" charset="-128"/>
              </a:rPr>
              <a:t>Want al die verschillende huilende klanken van de baby komen je ook vast nog wel eens de oren uit!!</a:t>
            </a: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21</a:t>
            </a:fld>
            <a:endParaRPr lang="nl-NL" altLang="nl-NL" sz="1200">
              <a:solidFill>
                <a:prstClr val="black"/>
              </a:solidFill>
            </a:endParaRPr>
          </a:p>
        </p:txBody>
      </p:sp>
    </p:spTree>
    <p:extLst>
      <p:ext uri="{BB962C8B-B14F-4D97-AF65-F5344CB8AC3E}">
        <p14:creationId xmlns:p14="http://schemas.microsoft.com/office/powerpoint/2010/main" val="1504712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pPr>
            <a:r>
              <a:rPr lang="nl-NL" altLang="nl-NL" sz="2400" dirty="0">
                <a:latin typeface="Futura Bk" pitchFamily="34" charset="0"/>
                <a:ea typeface="ＭＳ Ｐゴシック" pitchFamily="34" charset="-128"/>
              </a:rPr>
              <a:t>Vanaf 16 weken kan de baby horen en vanaf 24 weken luistert de baby actief!</a:t>
            </a:r>
          </a:p>
          <a:p>
            <a:pPr eaLnBrk="1" hangingPunct="1">
              <a:lnSpc>
                <a:spcPct val="150000"/>
              </a:lnSpc>
            </a:pPr>
            <a:endParaRPr lang="nl-NL" altLang="nl-NL" sz="2400" dirty="0">
              <a:latin typeface="Futura Bk" pitchFamily="34" charset="0"/>
              <a:ea typeface="ＭＳ Ｐゴシック" pitchFamily="34" charset="-128"/>
            </a:endParaRPr>
          </a:p>
          <a:p>
            <a:pPr marL="0" marR="0" lvl="1" indent="0" algn="l" defTabSz="914400" rtl="0" eaLnBrk="1" fontAlgn="auto" latinLnBrk="0" hangingPunct="1">
              <a:lnSpc>
                <a:spcPct val="150000"/>
              </a:lnSpc>
              <a:spcBef>
                <a:spcPts val="0"/>
              </a:spcBef>
              <a:spcAft>
                <a:spcPts val="0"/>
              </a:spcAft>
              <a:buClrTx/>
              <a:buSzTx/>
              <a:buFontTx/>
              <a:buNone/>
              <a:tabLst/>
              <a:defRPr/>
            </a:pPr>
            <a:r>
              <a:rPr lang="nl-NL" sz="1200" i="0" kern="1200" dirty="0">
                <a:solidFill>
                  <a:schemeClr val="tx1"/>
                </a:solidFill>
                <a:effectLst/>
                <a:latin typeface="+mn-lt"/>
                <a:ea typeface="+mn-ea"/>
                <a:cs typeface="+mn-cs"/>
              </a:rPr>
              <a:t>Vooral in het derde trimester van de zwangerschap:</a:t>
            </a:r>
            <a:endParaRPr lang="nl-NL" sz="2400" i="0" kern="1200" dirty="0">
              <a:solidFill>
                <a:schemeClr val="tx1"/>
              </a:solidFill>
              <a:effectLst/>
              <a:latin typeface="Futura Bk" pitchFamily="34" charset="0"/>
              <a:ea typeface="ＭＳ Ｐゴシック" pitchFamily="34" charset="-128"/>
              <a:cs typeface="+mn-cs"/>
            </a:endParaRPr>
          </a:p>
          <a:p>
            <a:pPr marL="342900" marR="0" lvl="1" indent="-342900" algn="l" defTabSz="914400" rtl="0" eaLnBrk="1" fontAlgn="auto" latinLnBrk="0" hangingPunct="1">
              <a:lnSpc>
                <a:spcPct val="150000"/>
              </a:lnSpc>
              <a:spcBef>
                <a:spcPts val="0"/>
              </a:spcBef>
              <a:spcAft>
                <a:spcPts val="0"/>
              </a:spcAft>
              <a:buClrTx/>
              <a:buSzTx/>
              <a:buFont typeface="Arial" charset="0"/>
              <a:buChar char="•"/>
              <a:tabLst/>
              <a:defRPr/>
            </a:pPr>
            <a:r>
              <a:rPr lang="nl-NL" altLang="nl-NL" sz="2000" baseline="0" dirty="0">
                <a:latin typeface="Futura Bk" pitchFamily="34" charset="0"/>
                <a:ea typeface="ＭＳ Ｐゴシック" pitchFamily="34" charset="-128"/>
              </a:rPr>
              <a:t>Gaan ze de </a:t>
            </a:r>
            <a:r>
              <a:rPr lang="nl-NL" altLang="nl-NL" sz="2000" dirty="0">
                <a:latin typeface="Futura Bk" pitchFamily="34" charset="0"/>
                <a:ea typeface="ＭＳ Ｐゴシック" pitchFamily="34" charset="-128"/>
              </a:rPr>
              <a:t>lage tonen van buitenaf</a:t>
            </a:r>
            <a:r>
              <a:rPr lang="nl-NL" altLang="nl-NL" sz="2000" baseline="0" dirty="0">
                <a:latin typeface="Futura Bk" pitchFamily="34" charset="0"/>
                <a:ea typeface="ＭＳ Ｐゴシック" pitchFamily="34" charset="-128"/>
              </a:rPr>
              <a:t> </a:t>
            </a:r>
            <a:r>
              <a:rPr lang="nl-NL" altLang="nl-NL" sz="2000" dirty="0">
                <a:latin typeface="Futura Bk" pitchFamily="34" charset="0"/>
                <a:ea typeface="ＭＳ Ｐゴシック" pitchFamily="34" charset="-128"/>
              </a:rPr>
              <a:t>voor</a:t>
            </a:r>
            <a:r>
              <a:rPr lang="nl-NL" altLang="nl-NL" sz="2000" baseline="0" dirty="0">
                <a:latin typeface="Futura Bk" pitchFamily="34" charset="0"/>
                <a:ea typeface="ＭＳ Ｐゴシック" pitchFamily="34" charset="-128"/>
              </a:rPr>
              <a:t> </a:t>
            </a:r>
            <a:r>
              <a:rPr lang="nl-NL" altLang="nl-NL" sz="2000" dirty="0">
                <a:latin typeface="Futura Bk" pitchFamily="34" charset="0"/>
                <a:ea typeface="ＭＳ Ｐゴシック" pitchFamily="34" charset="-128"/>
              </a:rPr>
              <a:t>het eerst onderscheiden</a:t>
            </a:r>
            <a:r>
              <a:rPr lang="nl-NL" altLang="nl-NL" sz="2000" baseline="0" dirty="0">
                <a:latin typeface="Futura Bk" pitchFamily="34" charset="0"/>
                <a:ea typeface="ＭＳ Ｐゴシック" pitchFamily="34" charset="-128"/>
              </a:rPr>
              <a:t> </a:t>
            </a:r>
            <a:r>
              <a:rPr lang="nl-NL" altLang="nl-NL" sz="2000" baseline="0" dirty="0">
                <a:latin typeface="Futura Bk" pitchFamily="34" charset="0"/>
                <a:ea typeface="ＭＳ Ｐゴシック" pitchFamily="34" charset="-128"/>
                <a:sym typeface="Wingdings"/>
              </a:rPr>
              <a:t> </a:t>
            </a:r>
            <a:r>
              <a:rPr lang="nl-NL" altLang="nl-NL" sz="2000" dirty="0">
                <a:latin typeface="Futura Bk" pitchFamily="34" charset="0"/>
                <a:ea typeface="ＭＳ Ｐゴシック" pitchFamily="34" charset="-128"/>
              </a:rPr>
              <a:t>goed nieuws voor de papa!</a:t>
            </a:r>
          </a:p>
          <a:p>
            <a:pPr marL="800100" marR="0" lvl="2" indent="-342900" algn="l" defTabSz="914400" rtl="0" eaLnBrk="1" fontAlgn="auto" latinLnBrk="0" hangingPunct="1">
              <a:lnSpc>
                <a:spcPct val="150000"/>
              </a:lnSpc>
              <a:spcBef>
                <a:spcPts val="0"/>
              </a:spcBef>
              <a:spcAft>
                <a:spcPts val="0"/>
              </a:spcAft>
              <a:buClrTx/>
              <a:buSzTx/>
              <a:buFont typeface="Arial" charset="0"/>
              <a:buChar char="•"/>
              <a:tabLst/>
              <a:defRPr/>
            </a:pPr>
            <a:r>
              <a:rPr lang="nl-NL" sz="1200" u="sng" kern="1200" dirty="0">
                <a:solidFill>
                  <a:srgbClr val="FF0000"/>
                </a:solidFill>
                <a:effectLst/>
                <a:latin typeface="+mn-lt"/>
                <a:ea typeface="+mn-ea"/>
                <a:cs typeface="+mn-cs"/>
              </a:rPr>
              <a:t>Ook</a:t>
            </a:r>
            <a:r>
              <a:rPr lang="nl-NL" sz="1200" u="sng" kern="1200" baseline="0" dirty="0">
                <a:solidFill>
                  <a:srgbClr val="FF0000"/>
                </a:solidFill>
                <a:effectLst/>
                <a:latin typeface="+mn-lt"/>
                <a:ea typeface="+mn-ea"/>
                <a:cs typeface="+mn-cs"/>
              </a:rPr>
              <a:t> papa kan </a:t>
            </a:r>
            <a:r>
              <a:rPr lang="nl-NL" sz="1200" u="sng" kern="1200" baseline="0" dirty="0" err="1">
                <a:solidFill>
                  <a:srgbClr val="FF0000"/>
                </a:solidFill>
                <a:effectLst/>
                <a:latin typeface="+mn-lt"/>
                <a:ea typeface="+mn-ea"/>
                <a:cs typeface="+mn-cs"/>
              </a:rPr>
              <a:t>vanf</a:t>
            </a:r>
            <a:r>
              <a:rPr lang="nl-NL" sz="1200" u="sng" kern="1200" baseline="0" dirty="0">
                <a:solidFill>
                  <a:srgbClr val="FF0000"/>
                </a:solidFill>
                <a:effectLst/>
                <a:latin typeface="+mn-lt"/>
                <a:ea typeface="+mn-ea"/>
                <a:cs typeface="+mn-cs"/>
              </a:rPr>
              <a:t> nu dus al contact maken met de baby, dit stimuleert ook de hechting</a:t>
            </a:r>
            <a:endParaRPr lang="nl-NL" altLang="nl-NL" sz="2000" dirty="0">
              <a:latin typeface="Futura Bk" pitchFamily="34" charset="0"/>
              <a:ea typeface="ＭＳ Ｐゴシック" pitchFamily="34" charset="-128"/>
            </a:endParaRPr>
          </a:p>
          <a:p>
            <a:pPr marL="342900" marR="0" lvl="1" indent="-342900" algn="l" defTabSz="914400" rtl="0" eaLnBrk="1" fontAlgn="auto" latinLnBrk="0" hangingPunct="1">
              <a:lnSpc>
                <a:spcPct val="150000"/>
              </a:lnSpc>
              <a:spcBef>
                <a:spcPts val="0"/>
              </a:spcBef>
              <a:spcAft>
                <a:spcPts val="0"/>
              </a:spcAft>
              <a:buClrTx/>
              <a:buSzTx/>
              <a:buFont typeface="Arial" charset="0"/>
              <a:buChar char="•"/>
              <a:tabLst/>
              <a:defRPr/>
            </a:pPr>
            <a:r>
              <a:rPr lang="nl-NL" altLang="nl-NL" sz="2000" dirty="0">
                <a:latin typeface="Futura Bk" pitchFamily="34" charset="0"/>
                <a:ea typeface="ＭＳ Ｐゴシック" pitchFamily="34" charset="-128"/>
              </a:rPr>
              <a:t>Herkennen de stem van moeder</a:t>
            </a:r>
          </a:p>
          <a:p>
            <a:pPr marL="800100" marR="0" lvl="2" indent="-342900" algn="l" defTabSz="914400" rtl="0" eaLnBrk="1" fontAlgn="auto" latinLnBrk="0" hangingPunct="1">
              <a:lnSpc>
                <a:spcPct val="150000"/>
              </a:lnSpc>
              <a:spcBef>
                <a:spcPts val="0"/>
              </a:spcBef>
              <a:spcAft>
                <a:spcPts val="0"/>
              </a:spcAft>
              <a:buClrTx/>
              <a:buSzTx/>
              <a:buFont typeface="Arial" charset="0"/>
              <a:buChar char="•"/>
              <a:tabLst/>
              <a:defRPr/>
            </a:pPr>
            <a:r>
              <a:rPr lang="nl-NL" altLang="nl-NL" sz="2000" dirty="0">
                <a:latin typeface="Futura Bk" pitchFamily="34" charset="0"/>
                <a:ea typeface="ＭＳ Ｐゴシック" pitchFamily="34" charset="-128"/>
              </a:rPr>
              <a:t>Het herkennen van de stem van de moeder is van levensbelang,</a:t>
            </a:r>
            <a:r>
              <a:rPr lang="nl-NL" altLang="nl-NL" sz="2000" baseline="0" dirty="0">
                <a:latin typeface="Futura Bk" pitchFamily="34" charset="0"/>
                <a:ea typeface="ＭＳ Ｐゴシック" pitchFamily="34" charset="-128"/>
              </a:rPr>
              <a:t> dat is de manier om te overleven. De baby laat zijn huilen namelijk lijken op de stem van zijn moeder, waardoor haar moederinstinct nog meer wordt aangesproken.</a:t>
            </a:r>
            <a:endParaRPr lang="nl-NL" altLang="nl-NL" sz="2000" dirty="0">
              <a:latin typeface="Futura Bk" pitchFamily="34" charset="0"/>
              <a:ea typeface="ＭＳ Ｐゴシック" pitchFamily="34" charset="-128"/>
            </a:endParaRPr>
          </a:p>
          <a:p>
            <a:pPr marL="342900" marR="0" lvl="1" indent="-342900" algn="l" defTabSz="914400" rtl="0" eaLnBrk="1" fontAlgn="auto" latinLnBrk="0" hangingPunct="1">
              <a:lnSpc>
                <a:spcPct val="150000"/>
              </a:lnSpc>
              <a:spcBef>
                <a:spcPts val="0"/>
              </a:spcBef>
              <a:spcAft>
                <a:spcPts val="0"/>
              </a:spcAft>
              <a:buClrTx/>
              <a:buSzTx/>
              <a:buFont typeface="Arial" charset="0"/>
              <a:buChar char="•"/>
              <a:tabLst/>
              <a:defRPr/>
            </a:pPr>
            <a:r>
              <a:rPr lang="nl-NL" altLang="nl-NL" sz="2000" dirty="0">
                <a:latin typeface="Futura Bk" pitchFamily="34" charset="0"/>
                <a:ea typeface="ＭＳ Ｐゴシック" pitchFamily="34" charset="-128"/>
              </a:rPr>
              <a:t>Leren melodieën herkennen en onderscheiden</a:t>
            </a:r>
          </a:p>
          <a:p>
            <a:pPr marL="800100" marR="0" lvl="2" indent="-342900" algn="l" defTabSz="914400" rtl="0" eaLnBrk="1" fontAlgn="auto" latinLnBrk="0" hangingPunct="1">
              <a:lnSpc>
                <a:spcPct val="150000"/>
              </a:lnSpc>
              <a:spcBef>
                <a:spcPts val="0"/>
              </a:spcBef>
              <a:spcAft>
                <a:spcPts val="0"/>
              </a:spcAft>
              <a:buClrTx/>
              <a:buSzTx/>
              <a:buFont typeface="Arial" charset="0"/>
              <a:buChar char="•"/>
              <a:tabLst/>
              <a:defRPr/>
            </a:pPr>
            <a:r>
              <a:rPr lang="nl-NL" sz="1200" kern="1200" dirty="0">
                <a:solidFill>
                  <a:schemeClr val="tx1"/>
                </a:solidFill>
                <a:effectLst/>
                <a:latin typeface="+mn-lt"/>
                <a:ea typeface="+mn-ea"/>
                <a:cs typeface="+mn-cs"/>
              </a:rPr>
              <a:t>Finse onderzoekers hebben recentelijk via hersenactiviteit kunnen aantonen dat baby’s in de buik daadwerkelijk klanken onthouden en herkennen. </a:t>
            </a:r>
            <a:r>
              <a:rPr lang="en-US" sz="1200" u="sng" kern="1200" dirty="0">
                <a:solidFill>
                  <a:schemeClr val="tx1"/>
                </a:solidFill>
                <a:effectLst/>
                <a:latin typeface="+mn-lt"/>
                <a:ea typeface="+mn-ea"/>
                <a:cs typeface="+mn-cs"/>
                <a:hlinkClick r:id="rId3"/>
              </a:rPr>
              <a:t>Partanen</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Kujala</a:t>
            </a:r>
            <a:r>
              <a:rPr lang="en-US" sz="1200" kern="1200" baseline="300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Näätänen</a:t>
            </a:r>
            <a:r>
              <a:rPr lang="en-US" sz="1200" kern="1200" baseline="300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Liitola</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Sambeth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8"/>
              </a:rPr>
              <a:t>Huotilainen</a:t>
            </a:r>
            <a:r>
              <a:rPr lang="en-US" sz="1200" u="sng" kern="1200" dirty="0">
                <a:solidFill>
                  <a:schemeClr val="tx1"/>
                </a:solidFill>
                <a:effectLst/>
                <a:latin typeface="+mn-lt"/>
                <a:ea typeface="+mn-ea"/>
                <a:cs typeface="+mn-cs"/>
              </a:rPr>
              <a:t> (2013)</a:t>
            </a:r>
            <a:endParaRPr lang="nl-NL" altLang="nl-NL" sz="2000" dirty="0">
              <a:latin typeface="Futura Bk" pitchFamily="34" charset="0"/>
              <a:ea typeface="ＭＳ Ｐゴシック" pitchFamily="34" charset="-128"/>
            </a:endParaRPr>
          </a:p>
          <a:p>
            <a:pPr marL="342900" marR="0" lvl="1" indent="-342900" algn="l" defTabSz="914400" rtl="0" eaLnBrk="1" fontAlgn="auto" latinLnBrk="0" hangingPunct="1">
              <a:lnSpc>
                <a:spcPct val="150000"/>
              </a:lnSpc>
              <a:spcBef>
                <a:spcPts val="0"/>
              </a:spcBef>
              <a:spcAft>
                <a:spcPts val="0"/>
              </a:spcAft>
              <a:buClrTx/>
              <a:buSzTx/>
              <a:buFont typeface="Arial" charset="0"/>
              <a:buChar char="•"/>
              <a:tabLst/>
              <a:defRPr/>
            </a:pPr>
            <a:r>
              <a:rPr lang="nl-NL" altLang="nl-NL" sz="2000" dirty="0">
                <a:latin typeface="Futura Bk" pitchFamily="34" charset="0"/>
                <a:ea typeface="ＭＳ Ｐゴシック" pitchFamily="34" charset="-128"/>
              </a:rPr>
              <a:t>En geven voorkeur aan herhaling van hetzelfde.</a:t>
            </a:r>
          </a:p>
          <a:p>
            <a:pPr marL="0" marR="0" lvl="1" indent="0" algn="l" defTabSz="914400" rtl="0" eaLnBrk="1" fontAlgn="auto" latinLnBrk="0" hangingPunct="1">
              <a:lnSpc>
                <a:spcPct val="150000"/>
              </a:lnSpc>
              <a:spcBef>
                <a:spcPts val="0"/>
              </a:spcBef>
              <a:spcAft>
                <a:spcPts val="0"/>
              </a:spcAft>
              <a:buClrTx/>
              <a:buSzTx/>
              <a:buFontTx/>
              <a:buNone/>
              <a:tabLst/>
              <a:defRPr/>
            </a:pPr>
            <a:endParaRPr lang="nl-NL" altLang="nl-NL" sz="2000" dirty="0">
              <a:latin typeface="Futura Bk" pitchFamily="34" charset="0"/>
              <a:ea typeface="ＭＳ Ｐゴシック" pitchFamily="34" charset="-128"/>
            </a:endParaRPr>
          </a:p>
          <a:p>
            <a:pPr marL="0" marR="0" lvl="1" indent="0" algn="l" defTabSz="914400" rtl="0" eaLnBrk="1" fontAlgn="auto" latinLnBrk="0" hangingPunct="1">
              <a:lnSpc>
                <a:spcPct val="150000"/>
              </a:lnSpc>
              <a:spcBef>
                <a:spcPts val="0"/>
              </a:spcBef>
              <a:spcAft>
                <a:spcPts val="0"/>
              </a:spcAft>
              <a:buClrTx/>
              <a:buSzTx/>
              <a:buFontTx/>
              <a:buNone/>
              <a:tabLst/>
              <a:defRPr/>
            </a:pPr>
            <a:r>
              <a:rPr lang="nl-NL" altLang="nl-NL" sz="2000" dirty="0">
                <a:latin typeface="Futura Bk" pitchFamily="34" charset="0"/>
                <a:ea typeface="ＭＳ Ｐゴシック" pitchFamily="34" charset="-128"/>
              </a:rPr>
              <a:t>De geluiden zijn ook voelbaar (trillingen).</a:t>
            </a:r>
            <a:r>
              <a:rPr lang="nl-NL" altLang="nl-NL" sz="2000" baseline="0" dirty="0">
                <a:latin typeface="Futura Bk" pitchFamily="34" charset="0"/>
                <a:ea typeface="ＭＳ Ｐゴシック" pitchFamily="34" charset="-128"/>
              </a:rPr>
              <a:t> </a:t>
            </a:r>
            <a:r>
              <a:rPr lang="nl-NL" altLang="nl-NL" dirty="0">
                <a:ea typeface="ＭＳ Ｐゴシック" pitchFamily="34" charset="-128"/>
              </a:rPr>
              <a:t>Dit betekent dus</a:t>
            </a:r>
            <a:r>
              <a:rPr lang="nl-NL" altLang="nl-NL" baseline="0" dirty="0">
                <a:ea typeface="ＭＳ Ｐゴシック" pitchFamily="34" charset="-128"/>
              </a:rPr>
              <a:t> dat je echt al contact kan maken met je kind. </a:t>
            </a:r>
          </a:p>
          <a:p>
            <a:pPr marL="0" marR="0" lvl="1" indent="0" algn="l" defTabSz="914400" rtl="0" eaLnBrk="1" fontAlgn="auto" latinLnBrk="0" hangingPunct="1">
              <a:lnSpc>
                <a:spcPct val="150000"/>
              </a:lnSpc>
              <a:spcBef>
                <a:spcPts val="0"/>
              </a:spcBef>
              <a:spcAft>
                <a:spcPts val="0"/>
              </a:spcAft>
              <a:buClrTx/>
              <a:buSzTx/>
              <a:buFontTx/>
              <a:buNone/>
              <a:tabLst/>
              <a:defRPr/>
            </a:pPr>
            <a:r>
              <a:rPr lang="nl-NL" altLang="nl-NL" baseline="0" dirty="0">
                <a:ea typeface="ＭＳ Ｐゴシック" pitchFamily="34" charset="-128"/>
              </a:rPr>
              <a:t>Omdat zij in de baarmoeder al begonnen zijn met het leren onderscheiden van klanken, kunnen baby’s als ze eenmaal geboren zijn, mogelijk sneller het klankaanbod uit hun omgeving vertalen naar betekenisvolle eenheden. Met andere woorden: ze zouden hun omgevingstaal sneller begrijpen. </a:t>
            </a:r>
          </a:p>
          <a:p>
            <a:endParaRPr lang="nl-NL" sz="1200" i="0" kern="1200" dirty="0">
              <a:solidFill>
                <a:schemeClr val="tx1"/>
              </a:solidFill>
              <a:effectLst/>
              <a:latin typeface="+mn-lt"/>
              <a:ea typeface="+mn-ea"/>
              <a:cs typeface="+mn-cs"/>
            </a:endParaRPr>
          </a:p>
          <a:p>
            <a:r>
              <a:rPr lang="nl-NL" sz="1200" i="0" kern="1200" dirty="0">
                <a:solidFill>
                  <a:schemeClr val="tx1"/>
                </a:solidFill>
                <a:effectLst/>
                <a:latin typeface="+mn-lt"/>
                <a:ea typeface="+mn-ea"/>
                <a:cs typeface="+mn-cs"/>
              </a:rPr>
              <a:t>Baby’s geven de voorkeur aan verhalen en rijmpjes die zij geregeld in de baarmoeder hoorden. Als hun moeder hardop voorleest, wordt haar stemgeluid via botgeleiding overgebracht.</a:t>
            </a:r>
          </a:p>
          <a:p>
            <a:r>
              <a:rPr lang="en-US" sz="1200" b="0" i="1" u="sng" kern="1200" dirty="0" err="1">
                <a:solidFill>
                  <a:schemeClr val="tx1"/>
                </a:solidFill>
                <a:effectLst/>
                <a:latin typeface="+mn-lt"/>
                <a:ea typeface="+mn-ea"/>
                <a:cs typeface="+mn-cs"/>
              </a:rPr>
              <a:t>oefening</a:t>
            </a:r>
            <a:r>
              <a:rPr lang="en-US" sz="1200" b="0" i="1" u="none" kern="1200" dirty="0">
                <a:solidFill>
                  <a:schemeClr val="tx1"/>
                </a:solidFill>
                <a:effectLst/>
                <a:latin typeface="+mn-lt"/>
                <a:ea typeface="+mn-ea"/>
                <a:cs typeface="+mn-cs"/>
              </a:rPr>
              <a:t>:</a:t>
            </a:r>
            <a:r>
              <a:rPr lang="en-US" sz="1200" b="0" i="1" u="none" kern="1200" baseline="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probeer</a:t>
            </a:r>
            <a:r>
              <a:rPr lang="en-US" sz="1200" b="0" i="1" kern="1200" baseline="0" dirty="0">
                <a:solidFill>
                  <a:schemeClr val="tx1"/>
                </a:solidFill>
                <a:effectLst/>
                <a:latin typeface="+mn-lt"/>
                <a:ea typeface="+mn-ea"/>
                <a:cs typeface="+mn-cs"/>
              </a:rPr>
              <a:t> met de </a:t>
            </a:r>
            <a:r>
              <a:rPr lang="en-US" sz="1200" b="0" i="1" kern="1200" baseline="0" dirty="0" err="1">
                <a:solidFill>
                  <a:schemeClr val="tx1"/>
                </a:solidFill>
                <a:effectLst/>
                <a:latin typeface="+mn-lt"/>
                <a:ea typeface="+mn-ea"/>
                <a:cs typeface="+mn-cs"/>
              </a:rPr>
              <a:t>groep</a:t>
            </a:r>
            <a:r>
              <a:rPr lang="en-US" sz="1200" b="0" i="1" kern="1200" baseline="0" dirty="0">
                <a:solidFill>
                  <a:schemeClr val="tx1"/>
                </a:solidFill>
                <a:effectLst/>
                <a:latin typeface="+mn-lt"/>
                <a:ea typeface="+mn-ea"/>
                <a:cs typeface="+mn-cs"/>
              </a:rPr>
              <a:t> hoe het </a:t>
            </a:r>
            <a:r>
              <a:rPr lang="en-US" sz="1200" b="0" i="1" kern="1200" baseline="0" dirty="0" err="1">
                <a:solidFill>
                  <a:schemeClr val="tx1"/>
                </a:solidFill>
                <a:effectLst/>
                <a:latin typeface="+mn-lt"/>
                <a:ea typeface="+mn-ea"/>
                <a:cs typeface="+mn-cs"/>
              </a:rPr>
              <a:t>voelt</a:t>
            </a:r>
            <a:r>
              <a:rPr lang="en-US" sz="1200" b="0" i="1" kern="1200" baseline="0" dirty="0">
                <a:solidFill>
                  <a:schemeClr val="tx1"/>
                </a:solidFill>
                <a:effectLst/>
                <a:latin typeface="+mn-lt"/>
                <a:ea typeface="+mn-ea"/>
                <a:cs typeface="+mn-cs"/>
              </a:rPr>
              <a:t> om je </a:t>
            </a:r>
            <a:r>
              <a:rPr lang="en-US" sz="1200" b="0" i="1" kern="1200" baseline="0" dirty="0" err="1">
                <a:solidFill>
                  <a:schemeClr val="tx1"/>
                </a:solidFill>
                <a:effectLst/>
                <a:latin typeface="+mn-lt"/>
                <a:ea typeface="+mn-ea"/>
                <a:cs typeface="+mn-cs"/>
              </a:rPr>
              <a:t>kaak</a:t>
            </a:r>
            <a:r>
              <a:rPr lang="en-US" sz="1200" b="0" i="1" kern="1200" baseline="0" dirty="0">
                <a:solidFill>
                  <a:schemeClr val="tx1"/>
                </a:solidFill>
                <a:effectLst/>
                <a:latin typeface="+mn-lt"/>
                <a:ea typeface="+mn-ea"/>
                <a:cs typeface="+mn-cs"/>
              </a:rPr>
              <a:t> vast </a:t>
            </a:r>
            <a:r>
              <a:rPr lang="en-US" sz="1200" b="0" i="1" kern="1200" baseline="0" dirty="0" err="1">
                <a:solidFill>
                  <a:schemeClr val="tx1"/>
                </a:solidFill>
                <a:effectLst/>
                <a:latin typeface="+mn-lt"/>
                <a:ea typeface="+mn-ea"/>
                <a:cs typeface="+mn-cs"/>
              </a:rPr>
              <a:t>te</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houden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en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dan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geluid</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te</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maken</a:t>
            </a:r>
            <a:endParaRPr lang="en-US" sz="1200" b="0" i="1" kern="1200" baseline="0" dirty="0">
              <a:solidFill>
                <a:schemeClr val="tx1"/>
              </a:solidFill>
              <a:effectLst/>
              <a:latin typeface="+mn-lt"/>
              <a:ea typeface="+mn-ea"/>
              <a:cs typeface="+mn-cs"/>
              <a:sym typeface="Wingdings" panose="05000000000000000000" pitchFamily="2" charset="2"/>
            </a:endParaRPr>
          </a:p>
          <a:p>
            <a:pPr marL="628650" lvl="1" indent="-171450" eaLnBrk="1" hangingPunct="1">
              <a:lnSpc>
                <a:spcPct val="150000"/>
              </a:lnSpc>
              <a:buFont typeface="Arial" charset="0"/>
              <a:buChar char="•"/>
            </a:pPr>
            <a:endParaRPr lang="nl-NL" i="0" dirty="0"/>
          </a:p>
          <a:p>
            <a:pPr marL="171450" indent="-171450">
              <a:spcBef>
                <a:spcPct val="0"/>
              </a:spcBef>
              <a:buFont typeface="Arial" charset="0"/>
              <a:buChar char="•"/>
            </a:pPr>
            <a:r>
              <a:rPr lang="nl-NL" altLang="nl-NL" i="0" dirty="0"/>
              <a:t>De stem van de moeder horen ze uiteraard het best omdat de trilling van haar stem binnenin en dus dichter bij het kindje plaatsvindt. Na de geboorte kunnen ze dan ook heel goed de stem van de moeder onderscheiden van die van anderen. </a:t>
            </a:r>
          </a:p>
          <a:p>
            <a:pPr marL="171450" indent="-171450">
              <a:spcBef>
                <a:spcPct val="0"/>
              </a:spcBef>
              <a:buFont typeface="Arial" charset="0"/>
              <a:buChar char="•"/>
            </a:pPr>
            <a:r>
              <a:rPr lang="nl-NL" altLang="nl-NL" i="0" dirty="0"/>
              <a:t>In de baarmoeder kunnen baby’s ook melodieën herkennen en die na de geboorte onderscheiden *1</a:t>
            </a:r>
          </a:p>
          <a:p>
            <a:pPr marL="171450" marR="0" indent="-171450" algn="l" defTabSz="914400" rtl="0" eaLnBrk="1" fontAlgn="auto" latinLnBrk="0" hangingPunct="1">
              <a:lnSpc>
                <a:spcPct val="100000"/>
              </a:lnSpc>
              <a:spcBef>
                <a:spcPct val="0"/>
              </a:spcBef>
              <a:spcAft>
                <a:spcPts val="0"/>
              </a:spcAft>
              <a:buClrTx/>
              <a:buSzTx/>
              <a:buFont typeface="Arial" charset="0"/>
              <a:buChar char="•"/>
              <a:tabLst/>
              <a:defRPr/>
            </a:pPr>
            <a:r>
              <a:rPr lang="nl-NL" sz="1200" i="0" kern="1200" dirty="0">
                <a:solidFill>
                  <a:schemeClr val="tx1"/>
                </a:solidFill>
                <a:effectLst/>
                <a:latin typeface="+mn-lt"/>
                <a:ea typeface="+mn-ea"/>
                <a:cs typeface="+mn-cs"/>
              </a:rPr>
              <a:t>Kinderen die in de buik dagelijks de tune van hun moeders favoriete soap hoorden, herkenden de muziek na hun geboorte. (Gemeten via hartslag, bewegingen en reactie)</a:t>
            </a:r>
          </a:p>
          <a:p>
            <a:pPr marL="0" marR="0" indent="0" algn="l" defTabSz="914400" rtl="0" eaLnBrk="1" fontAlgn="auto" latinLnBrk="0" hangingPunct="1">
              <a:lnSpc>
                <a:spcPct val="100000"/>
              </a:lnSpc>
              <a:spcBef>
                <a:spcPct val="0"/>
              </a:spcBef>
              <a:spcAft>
                <a:spcPts val="0"/>
              </a:spcAft>
              <a:buClrTx/>
              <a:buSzTx/>
              <a:buFontTx/>
              <a:buNone/>
              <a:tabLst/>
              <a:defRPr/>
            </a:pPr>
            <a:endParaRPr lang="nl-NL" altLang="nl-NL"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nl-NL" altLang="nl-NL" i="0" dirty="0"/>
              <a:t>Doordat de baby na de geboorte melodieën, versjes en rijmpjes kan herkennen en de stem van de moeder vertrouwd is, kan het heel kalmerend en geruststellend zijn voor de baby als hij na de geboorte iets herkenbaars hoort. Dus hierbij de uitnodiging om jouw favoriete liedje, rijmpje of versje te zingen of op te zeggen.</a:t>
            </a:r>
          </a:p>
          <a:p>
            <a:pPr marL="0" marR="0" indent="0" algn="l" defTabSz="914400" rtl="0" eaLnBrk="1" fontAlgn="auto" latinLnBrk="0" hangingPunct="1">
              <a:lnSpc>
                <a:spcPct val="100000"/>
              </a:lnSpc>
              <a:spcBef>
                <a:spcPct val="0"/>
              </a:spcBef>
              <a:spcAft>
                <a:spcPts val="0"/>
              </a:spcAft>
              <a:buClrTx/>
              <a:buSzTx/>
              <a:buFontTx/>
              <a:buNone/>
              <a:tabLst/>
              <a:defRPr/>
            </a:pPr>
            <a:endParaRPr lang="nl-NL" altLang="nl-NL" i="0" dirty="0"/>
          </a:p>
          <a:p>
            <a:pPr marL="173319" indent="-173319">
              <a:spcBef>
                <a:spcPct val="0"/>
              </a:spcBef>
              <a:buFontTx/>
              <a:buChar char="-"/>
            </a:pPr>
            <a:r>
              <a:rPr lang="nl-NL" altLang="nl-NL" i="0" dirty="0"/>
              <a:t>*1 artikel </a:t>
            </a:r>
            <a:r>
              <a:rPr lang="nl-NL" altLang="nl-NL" i="1" dirty="0"/>
              <a:t>Onze Taal </a:t>
            </a:r>
            <a:r>
              <a:rPr lang="nl-NL" altLang="nl-NL" i="0" dirty="0"/>
              <a:t>2016 2/3; </a:t>
            </a:r>
            <a:r>
              <a:rPr lang="nl-NL" altLang="nl-NL" i="1" dirty="0"/>
              <a:t>Voor de muziek uit</a:t>
            </a:r>
            <a:endParaRPr lang="nl-NL" altLang="nl-NL" i="1" dirty="0">
              <a:ea typeface="ＭＳ Ｐゴシック" pitchFamily="34" charset="-128"/>
            </a:endParaRPr>
          </a:p>
          <a:p>
            <a:pPr eaLnBrk="1" hangingPunct="1">
              <a:lnSpc>
                <a:spcPct val="150000"/>
              </a:lnSpc>
            </a:pPr>
            <a:endParaRPr lang="nl-NL" altLang="nl-NL" i="0"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7</a:t>
            </a:fld>
            <a:endParaRPr lang="nl-NL" altLang="nl-NL" sz="1200">
              <a:solidFill>
                <a:prstClr val="black"/>
              </a:solidFill>
            </a:endParaRPr>
          </a:p>
        </p:txBody>
      </p:sp>
    </p:spTree>
    <p:extLst>
      <p:ext uri="{BB962C8B-B14F-4D97-AF65-F5344CB8AC3E}">
        <p14:creationId xmlns:p14="http://schemas.microsoft.com/office/powerpoint/2010/main" val="64895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z="1200" i="0" kern="1200" dirty="0">
                <a:solidFill>
                  <a:schemeClr val="tx1"/>
                </a:solidFill>
                <a:effectLst/>
                <a:latin typeface="+mn-lt"/>
                <a:ea typeface="+mn-ea"/>
                <a:cs typeface="+mn-cs"/>
              </a:rPr>
              <a:t>Er</a:t>
            </a:r>
            <a:r>
              <a:rPr lang="nl-NL" sz="1200" i="0" kern="1200" baseline="0" dirty="0">
                <a:solidFill>
                  <a:schemeClr val="tx1"/>
                </a:solidFill>
                <a:effectLst/>
                <a:latin typeface="+mn-lt"/>
                <a:ea typeface="+mn-ea"/>
                <a:cs typeface="+mn-cs"/>
              </a:rPr>
              <a:t> zijn tal van onderzoeken naar baby’s en hun ontwikkeling. Zo is in dit volgende onderzoek aangetoond dat baby’s klankverschillen maken. </a:t>
            </a:r>
          </a:p>
          <a:p>
            <a:r>
              <a:rPr lang="en-US" sz="1200" i="0" kern="1200" dirty="0" err="1">
                <a:solidFill>
                  <a:schemeClr val="tx1"/>
                </a:solidFill>
                <a:effectLst/>
                <a:latin typeface="+mn-lt"/>
                <a:ea typeface="+mn-ea"/>
                <a:cs typeface="+mn-cs"/>
              </a:rPr>
              <a:t>Pasgeboren</a:t>
            </a:r>
            <a:r>
              <a:rPr lang="en-US" sz="1200" i="0" kern="1200" dirty="0">
                <a:solidFill>
                  <a:schemeClr val="tx1"/>
                </a:solidFill>
                <a:effectLst/>
                <a:latin typeface="+mn-lt"/>
                <a:ea typeface="+mn-ea"/>
                <a:cs typeface="+mn-cs"/>
              </a:rPr>
              <a:t> baby’s </a:t>
            </a:r>
            <a:r>
              <a:rPr lang="en-US" sz="1200" i="0" kern="1200" dirty="0" err="1">
                <a:solidFill>
                  <a:schemeClr val="tx1"/>
                </a:solidFill>
                <a:effectLst/>
                <a:latin typeface="+mn-lt"/>
                <a:ea typeface="+mn-ea"/>
                <a:cs typeface="+mn-cs"/>
              </a:rPr>
              <a:t>herkennen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hun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moedertaal</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hebben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er</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een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voorkeur</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voor</a:t>
            </a:r>
            <a:r>
              <a:rPr lang="en-US" sz="1200" i="0" kern="1200" dirty="0">
                <a:solidFill>
                  <a:schemeClr val="tx1"/>
                </a:solidFill>
                <a:effectLst/>
                <a:latin typeface="+mn-lt"/>
                <a:ea typeface="+mn-ea"/>
                <a:cs typeface="+mn-cs"/>
              </a:rPr>
              <a:t>. Op het </a:t>
            </a:r>
            <a:r>
              <a:rPr lang="en-US" sz="1200" i="0" kern="1200" dirty="0" err="1">
                <a:solidFill>
                  <a:schemeClr val="tx1"/>
                </a:solidFill>
                <a:effectLst/>
                <a:latin typeface="+mn-lt"/>
                <a:ea typeface="+mn-ea"/>
                <a:cs typeface="+mn-cs"/>
              </a:rPr>
              <a:t>linkerplaatje</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zie</a:t>
            </a:r>
            <a:r>
              <a:rPr lang="en-US" sz="1200" i="0" kern="1200" dirty="0">
                <a:solidFill>
                  <a:schemeClr val="tx1"/>
                </a:solidFill>
                <a:effectLst/>
                <a:latin typeface="+mn-lt"/>
                <a:ea typeface="+mn-ea"/>
                <a:cs typeface="+mn-cs"/>
              </a:rPr>
              <a:t> je </a:t>
            </a:r>
            <a:r>
              <a:rPr lang="en-US" sz="1200" i="0" kern="1200" dirty="0" err="1">
                <a:solidFill>
                  <a:schemeClr val="tx1"/>
                </a:solidFill>
                <a:effectLst/>
                <a:latin typeface="+mn-lt"/>
                <a:ea typeface="+mn-ea"/>
                <a:cs typeface="+mn-cs"/>
              </a:rPr>
              <a:t>verschillende</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geluiden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afgebeeld</a:t>
            </a:r>
            <a:r>
              <a:rPr lang="en-US" sz="1200" i="0" kern="1200" dirty="0">
                <a:solidFill>
                  <a:schemeClr val="tx1"/>
                </a:solidFill>
                <a:effectLst/>
                <a:latin typeface="+mn-lt"/>
                <a:ea typeface="+mn-ea"/>
                <a:cs typeface="+mn-cs"/>
              </a:rPr>
              <a:t>. </a:t>
            </a:r>
          </a:p>
          <a:p>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Laat</a:t>
            </a:r>
            <a:r>
              <a:rPr lang="en-US" sz="1200" b="1" i="0" kern="1200" dirty="0">
                <a:solidFill>
                  <a:schemeClr val="tx1"/>
                </a:solidFill>
                <a:effectLst/>
                <a:latin typeface="+mn-lt"/>
                <a:ea typeface="+mn-ea"/>
                <a:cs typeface="+mn-cs"/>
              </a:rPr>
              <a:t> het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geluidsfragment</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uit</a:t>
            </a:r>
            <a:r>
              <a:rPr lang="en-US" sz="1200" b="1" i="0" kern="1200" baseline="0" dirty="0">
                <a:solidFill>
                  <a:schemeClr val="tx1"/>
                </a:solidFill>
                <a:effectLst/>
                <a:latin typeface="+mn-lt"/>
                <a:ea typeface="+mn-ea"/>
                <a:cs typeface="+mn-cs"/>
              </a:rPr>
              <a:t> de </a:t>
            </a:r>
            <a:r>
              <a:rPr lang="en-US" sz="1200" b="1" i="0" kern="1200" baseline="0" dirty="0" err="1">
                <a:solidFill>
                  <a:schemeClr val="tx1"/>
                </a:solidFill>
                <a:effectLst/>
                <a:latin typeface="+mn-lt"/>
                <a:ea typeface="+mn-ea"/>
                <a:cs typeface="+mn-cs"/>
              </a:rPr>
              <a:t>videopresentatie</a:t>
            </a:r>
            <a:r>
              <a:rPr lang="en-US" sz="1200" b="1" i="0" kern="1200" baseline="0" dirty="0">
                <a:solidFill>
                  <a:schemeClr val="tx1"/>
                </a:solidFill>
                <a:effectLst/>
                <a:latin typeface="+mn-lt"/>
                <a:ea typeface="+mn-ea"/>
                <a:cs typeface="+mn-cs"/>
              </a:rPr>
              <a:t> van </a:t>
            </a:r>
            <a:r>
              <a:rPr lang="en-US" sz="1200" b="1" i="0" kern="1200" baseline="0" dirty="0" err="1">
                <a:solidFill>
                  <a:schemeClr val="tx1"/>
                </a:solidFill>
                <a:effectLst/>
                <a:latin typeface="+mn-lt"/>
                <a:ea typeface="+mn-ea"/>
                <a:cs typeface="+mn-cs"/>
              </a:rPr>
              <a:t>Henkjan</a:t>
            </a:r>
            <a:r>
              <a:rPr lang="en-US" sz="1200" b="1" i="0" kern="1200" baseline="0" dirty="0">
                <a:solidFill>
                  <a:schemeClr val="tx1"/>
                </a:solidFill>
                <a:effectLst/>
                <a:latin typeface="+mn-lt"/>
                <a:ea typeface="+mn-ea"/>
                <a:cs typeface="+mn-cs"/>
              </a:rPr>
              <a:t> Honing, </a:t>
            </a:r>
            <a:r>
              <a:rPr lang="en-US" sz="1200" b="1" i="0" kern="1200" baseline="0" dirty="0" err="1">
                <a:solidFill>
                  <a:schemeClr val="tx1"/>
                </a:solidFill>
                <a:effectLst/>
                <a:latin typeface="+mn-lt"/>
                <a:ea typeface="+mn-ea"/>
                <a:cs typeface="+mn-cs"/>
              </a:rPr>
              <a:t>horen</a:t>
            </a:r>
            <a:r>
              <a:rPr lang="en-US" sz="1200" b="1" i="0" kern="1200" baseline="0" dirty="0">
                <a:solidFill>
                  <a:schemeClr val="tx1"/>
                </a:solidFill>
                <a:effectLst/>
                <a:latin typeface="+mn-lt"/>
                <a:ea typeface="+mn-ea"/>
                <a:cs typeface="+mn-cs"/>
              </a:rPr>
              <a:t> door het </a:t>
            </a:r>
            <a:r>
              <a:rPr lang="en-US" sz="1200" b="1" i="0" kern="1200" baseline="0" dirty="0" err="1">
                <a:solidFill>
                  <a:schemeClr val="tx1"/>
                </a:solidFill>
                <a:effectLst/>
                <a:latin typeface="+mn-lt"/>
                <a:ea typeface="+mn-ea"/>
                <a:cs typeface="+mn-cs"/>
              </a:rPr>
              <a:t>plaatje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aan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te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klikken</a:t>
            </a:r>
            <a:r>
              <a:rPr lang="en-US" sz="1200" b="1" i="0" kern="1200" baseline="0" dirty="0">
                <a:solidFill>
                  <a:schemeClr val="tx1"/>
                </a:solidFill>
                <a:effectLst/>
                <a:latin typeface="+mn-lt"/>
                <a:ea typeface="+mn-ea"/>
                <a:cs typeface="+mn-cs"/>
              </a:rPr>
              <a:t> en </a:t>
            </a:r>
            <a:r>
              <a:rPr lang="en-US" sz="1200" b="1" i="0" kern="1200" baseline="0" dirty="0" err="1">
                <a:solidFill>
                  <a:schemeClr val="tx1"/>
                </a:solidFill>
                <a:effectLst/>
                <a:latin typeface="+mn-lt"/>
                <a:ea typeface="+mn-ea"/>
                <a:cs typeface="+mn-cs"/>
              </a:rPr>
              <a:t>te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schuiven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naar</a:t>
            </a:r>
            <a:r>
              <a:rPr lang="en-US" sz="1200" b="1" i="0" kern="1200" baseline="0" dirty="0">
                <a:solidFill>
                  <a:schemeClr val="tx1"/>
                </a:solidFill>
                <a:effectLst/>
                <a:latin typeface="+mn-lt"/>
                <a:ea typeface="+mn-ea"/>
                <a:cs typeface="+mn-cs"/>
              </a:rPr>
              <a:t> 10.11 en </a:t>
            </a:r>
            <a:r>
              <a:rPr lang="en-US" sz="1200" b="1" i="0" kern="1200" baseline="0" dirty="0" err="1">
                <a:solidFill>
                  <a:schemeClr val="tx1"/>
                </a:solidFill>
                <a:effectLst/>
                <a:latin typeface="+mn-lt"/>
                <a:ea typeface="+mn-ea"/>
                <a:cs typeface="+mn-cs"/>
              </a:rPr>
              <a:t>laat</a:t>
            </a:r>
            <a:r>
              <a:rPr lang="en-US" sz="1200" b="1" i="0" kern="1200" baseline="0" dirty="0">
                <a:solidFill>
                  <a:schemeClr val="tx1"/>
                </a:solidFill>
                <a:effectLst/>
                <a:latin typeface="+mn-lt"/>
                <a:ea typeface="+mn-ea"/>
                <a:cs typeface="+mn-cs"/>
              </a:rPr>
              <a:t> de twee </a:t>
            </a:r>
            <a:r>
              <a:rPr lang="en-US" sz="1200" b="1" i="0" kern="1200" baseline="0" dirty="0" err="1">
                <a:solidFill>
                  <a:schemeClr val="tx1"/>
                </a:solidFill>
                <a:effectLst/>
                <a:latin typeface="+mn-lt"/>
                <a:ea typeface="+mn-ea"/>
                <a:cs typeface="+mn-cs"/>
              </a:rPr>
              <a:t>babygeluiden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horen</a:t>
            </a:r>
            <a:r>
              <a:rPr lang="en-US" sz="1200" b="1" i="0" kern="1200" baseline="0" dirty="0">
                <a:solidFill>
                  <a:schemeClr val="tx1"/>
                </a:solidFill>
                <a:effectLst/>
                <a:latin typeface="+mn-lt"/>
                <a:ea typeface="+mn-ea"/>
                <a:cs typeface="+mn-cs"/>
              </a:rPr>
              <a:t>. </a:t>
            </a:r>
          </a:p>
          <a:p>
            <a:r>
              <a:rPr lang="en-US" sz="1200" b="1" i="0" kern="1200" baseline="0" dirty="0" err="1">
                <a:solidFill>
                  <a:schemeClr val="tx1"/>
                </a:solidFill>
                <a:effectLst/>
                <a:latin typeface="+mn-lt"/>
                <a:ea typeface="+mn-ea"/>
                <a:cs typeface="+mn-cs"/>
              </a:rPr>
              <a:t>Vraag</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dan</a:t>
            </a:r>
            <a:r>
              <a:rPr lang="en-US" sz="1200" b="1" i="0" kern="1200" baseline="0" dirty="0">
                <a:solidFill>
                  <a:schemeClr val="tx1"/>
                </a:solidFill>
                <a:effectLst/>
                <a:latin typeface="+mn-lt"/>
                <a:ea typeface="+mn-ea"/>
                <a:cs typeface="+mn-cs"/>
              </a:rPr>
              <a:t> of </a:t>
            </a:r>
            <a:r>
              <a:rPr lang="en-US" sz="1200" b="1" i="0" kern="1200" baseline="0" dirty="0" err="1">
                <a:solidFill>
                  <a:schemeClr val="tx1"/>
                </a:solidFill>
                <a:effectLst/>
                <a:latin typeface="+mn-lt"/>
                <a:ea typeface="+mn-ea"/>
                <a:cs typeface="+mn-cs"/>
              </a:rPr>
              <a:t>iedereen</a:t>
            </a:r>
            <a:r>
              <a:rPr lang="en-US" sz="1200" b="1" i="0" kern="1200" baseline="0" dirty="0">
                <a:solidFill>
                  <a:schemeClr val="tx1"/>
                </a:solidFill>
                <a:effectLst/>
                <a:latin typeface="+mn-lt"/>
                <a:ea typeface="+mn-ea"/>
                <a:cs typeface="+mn-cs"/>
              </a:rPr>
              <a:t> het </a:t>
            </a:r>
            <a:r>
              <a:rPr lang="en-US" sz="1200" b="1" i="0" kern="1200" baseline="0" dirty="0" err="1">
                <a:solidFill>
                  <a:schemeClr val="tx1"/>
                </a:solidFill>
                <a:effectLst/>
                <a:latin typeface="+mn-lt"/>
                <a:ea typeface="+mn-ea"/>
                <a:cs typeface="+mn-cs"/>
              </a:rPr>
              <a:t>verschil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gehoord</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heeft</a:t>
            </a:r>
            <a:r>
              <a:rPr lang="en-US" sz="1200" b="1" i="0" kern="1200" baseline="0" dirty="0">
                <a:solidFill>
                  <a:schemeClr val="tx1"/>
                </a:solidFill>
                <a:effectLst/>
                <a:latin typeface="+mn-lt"/>
                <a:ea typeface="+mn-ea"/>
                <a:cs typeface="+mn-cs"/>
              </a:rPr>
              <a:t> en </a:t>
            </a:r>
            <a:r>
              <a:rPr lang="en-US" sz="1200" b="1" i="0" kern="1200" baseline="0" dirty="0" err="1">
                <a:solidFill>
                  <a:schemeClr val="tx1"/>
                </a:solidFill>
                <a:effectLst/>
                <a:latin typeface="+mn-lt"/>
                <a:ea typeface="+mn-ea"/>
                <a:cs typeface="+mn-cs"/>
              </a:rPr>
              <a:t>vertel</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dat</a:t>
            </a:r>
            <a:r>
              <a:rPr lang="en-US" sz="1200" b="1" i="0" kern="1200" baseline="0" dirty="0">
                <a:solidFill>
                  <a:schemeClr val="tx1"/>
                </a:solidFill>
                <a:effectLst/>
                <a:latin typeface="+mn-lt"/>
                <a:ea typeface="+mn-ea"/>
                <a:cs typeface="+mn-cs"/>
              </a:rPr>
              <a:t> het </a:t>
            </a:r>
            <a:r>
              <a:rPr lang="en-US" sz="1200" b="1" i="0" kern="1200" baseline="0" dirty="0" err="1">
                <a:solidFill>
                  <a:schemeClr val="tx1"/>
                </a:solidFill>
                <a:effectLst/>
                <a:latin typeface="+mn-lt"/>
                <a:ea typeface="+mn-ea"/>
                <a:cs typeface="+mn-cs"/>
              </a:rPr>
              <a:t>eerste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een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Duitse</a:t>
            </a:r>
            <a:r>
              <a:rPr lang="en-US" sz="1200" b="1" i="0" kern="1200" baseline="0" dirty="0">
                <a:solidFill>
                  <a:schemeClr val="tx1"/>
                </a:solidFill>
                <a:effectLst/>
                <a:latin typeface="+mn-lt"/>
                <a:ea typeface="+mn-ea"/>
                <a:cs typeface="+mn-cs"/>
              </a:rPr>
              <a:t> en de </a:t>
            </a:r>
            <a:r>
              <a:rPr lang="en-US" sz="1200" b="1" i="0" kern="1200" baseline="0" dirty="0" err="1">
                <a:solidFill>
                  <a:schemeClr val="tx1"/>
                </a:solidFill>
                <a:effectLst/>
                <a:latin typeface="+mn-lt"/>
                <a:ea typeface="+mn-ea"/>
                <a:cs typeface="+mn-cs"/>
              </a:rPr>
              <a:t>andere</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een</a:t>
            </a:r>
            <a:r>
              <a:rPr lang="en-US" sz="1200" b="1" i="0" kern="1200" baseline="0" dirty="0">
                <a:solidFill>
                  <a:schemeClr val="tx1"/>
                </a:solidFill>
                <a:effectLst/>
                <a:latin typeface="+mn-lt"/>
                <a:ea typeface="+mn-ea"/>
                <a:cs typeface="+mn-cs"/>
              </a:rPr>
              <a:t> </a:t>
            </a:r>
            <a:r>
              <a:rPr lang="en-US" sz="1200" b="1" i="0" kern="1200" baseline="0" dirty="0" err="1">
                <a:solidFill>
                  <a:schemeClr val="tx1"/>
                </a:solidFill>
                <a:effectLst/>
                <a:latin typeface="+mn-lt"/>
                <a:ea typeface="+mn-ea"/>
                <a:cs typeface="+mn-cs"/>
              </a:rPr>
              <a:t>Franse</a:t>
            </a:r>
            <a:r>
              <a:rPr lang="en-US" sz="1200" b="1" i="0" kern="1200" baseline="0" dirty="0">
                <a:solidFill>
                  <a:schemeClr val="tx1"/>
                </a:solidFill>
                <a:effectLst/>
                <a:latin typeface="+mn-lt"/>
                <a:ea typeface="+mn-ea"/>
                <a:cs typeface="+mn-cs"/>
              </a:rPr>
              <a:t> baby is.</a:t>
            </a:r>
          </a:p>
          <a:p>
            <a:endParaRPr lang="en-US" sz="1200" i="0" kern="1200" dirty="0">
              <a:solidFill>
                <a:schemeClr val="tx1"/>
              </a:solidFill>
              <a:effectLst/>
              <a:latin typeface="+mn-lt"/>
              <a:ea typeface="+mn-ea"/>
              <a:cs typeface="+mn-cs"/>
            </a:endParaRPr>
          </a:p>
          <a:p>
            <a:r>
              <a:rPr lang="en-US" sz="1200" i="0" kern="1200" dirty="0" err="1">
                <a:solidFill>
                  <a:schemeClr val="tx1"/>
                </a:solidFill>
                <a:effectLst/>
                <a:latin typeface="+mn-lt"/>
                <a:ea typeface="+mn-ea"/>
                <a:cs typeface="+mn-cs"/>
              </a:rPr>
              <a:t>Pasgeboren</a:t>
            </a:r>
            <a:r>
              <a:rPr lang="en-US" sz="1200" i="0" kern="1200" baseline="0" dirty="0">
                <a:solidFill>
                  <a:schemeClr val="tx1"/>
                </a:solidFill>
                <a:effectLst/>
                <a:latin typeface="+mn-lt"/>
                <a:ea typeface="+mn-ea"/>
                <a:cs typeface="+mn-cs"/>
              </a:rPr>
              <a:t> baby’s </a:t>
            </a:r>
            <a:r>
              <a:rPr lang="en-US" sz="1200" i="0" kern="1200" baseline="0" dirty="0" err="1">
                <a:solidFill>
                  <a:schemeClr val="tx1"/>
                </a:solidFill>
                <a:effectLst/>
                <a:latin typeface="+mn-lt"/>
                <a:ea typeface="+mn-ea"/>
                <a:cs typeface="+mn-cs"/>
              </a:rPr>
              <a:t>herkennen</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dus</a:t>
            </a:r>
            <a:r>
              <a:rPr lang="en-US" sz="1200" i="0" kern="1200" baseline="0" dirty="0">
                <a:solidFill>
                  <a:schemeClr val="tx1"/>
                </a:solidFill>
                <a:effectLst/>
                <a:latin typeface="+mn-lt"/>
                <a:ea typeface="+mn-ea"/>
                <a:cs typeface="+mn-cs"/>
              </a:rPr>
              <a:t> de </a:t>
            </a:r>
            <a:r>
              <a:rPr lang="en-US" sz="1200" i="0" kern="1200" baseline="0" dirty="0" err="1">
                <a:solidFill>
                  <a:schemeClr val="tx1"/>
                </a:solidFill>
                <a:effectLst/>
                <a:latin typeface="+mn-lt"/>
                <a:ea typeface="+mn-ea"/>
                <a:cs typeface="+mn-cs"/>
              </a:rPr>
              <a:t>moedertaal</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en</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hebben</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er</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een</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voorkeur</a:t>
            </a:r>
            <a:r>
              <a:rPr lang="en-US" sz="1200" i="0" kern="1200" baseline="0" dirty="0">
                <a:solidFill>
                  <a:schemeClr val="tx1"/>
                </a:solidFill>
                <a:effectLst/>
                <a:latin typeface="+mn-lt"/>
                <a:ea typeface="+mn-ea"/>
                <a:cs typeface="+mn-cs"/>
              </a:rPr>
              <a:t> </a:t>
            </a:r>
            <a:r>
              <a:rPr lang="en-US" sz="1200" i="0" kern="1200" baseline="0" dirty="0" err="1">
                <a:solidFill>
                  <a:schemeClr val="tx1"/>
                </a:solidFill>
                <a:effectLst/>
                <a:latin typeface="+mn-lt"/>
                <a:ea typeface="+mn-ea"/>
                <a:cs typeface="+mn-cs"/>
              </a:rPr>
              <a:t>voor</a:t>
            </a:r>
            <a:r>
              <a:rPr lang="en-US" sz="1200" i="0" kern="1200" baseline="0" dirty="0">
                <a:solidFill>
                  <a:schemeClr val="tx1"/>
                </a:solidFill>
                <a:effectLst/>
                <a:latin typeface="+mn-lt"/>
                <a:ea typeface="+mn-ea"/>
                <a:cs typeface="+mn-cs"/>
              </a:rPr>
              <a:t>, maar </a:t>
            </a:r>
            <a:r>
              <a:rPr lang="en-US" sz="1200" i="0" kern="1200" baseline="0" dirty="0" err="1">
                <a:solidFill>
                  <a:schemeClr val="tx1"/>
                </a:solidFill>
                <a:effectLst/>
                <a:latin typeface="+mn-lt"/>
                <a:ea typeface="+mn-ea"/>
                <a:cs typeface="+mn-cs"/>
              </a:rPr>
              <a:t>e</a:t>
            </a:r>
            <a:r>
              <a:rPr lang="en-US" sz="1200" i="0" kern="1200" dirty="0" err="1">
                <a:solidFill>
                  <a:schemeClr val="tx1"/>
                </a:solidFill>
                <a:effectLst/>
                <a:latin typeface="+mn-lt"/>
                <a:ea typeface="+mn-ea"/>
                <a:cs typeface="+mn-cs"/>
              </a:rPr>
              <a:t>r</a:t>
            </a:r>
            <a:r>
              <a:rPr lang="en-US" sz="1200" i="0" kern="1200" dirty="0">
                <a:solidFill>
                  <a:schemeClr val="tx1"/>
                </a:solidFill>
                <a:effectLst/>
                <a:latin typeface="+mn-lt"/>
                <a:ea typeface="+mn-ea"/>
                <a:cs typeface="+mn-cs"/>
              </a:rPr>
              <a:t> is </a:t>
            </a:r>
            <a:r>
              <a:rPr lang="en-US" sz="1200" i="0" kern="1200" dirty="0" err="1">
                <a:solidFill>
                  <a:schemeClr val="tx1"/>
                </a:solidFill>
                <a:effectLst/>
                <a:latin typeface="+mn-lt"/>
                <a:ea typeface="+mn-ea"/>
                <a:cs typeface="+mn-cs"/>
              </a:rPr>
              <a:t>ook</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aangetoond</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dat</a:t>
            </a:r>
            <a:r>
              <a:rPr lang="en-US" sz="1200" i="0" kern="1200" dirty="0">
                <a:solidFill>
                  <a:schemeClr val="tx1"/>
                </a:solidFill>
                <a:effectLst/>
                <a:latin typeface="+mn-lt"/>
                <a:ea typeface="+mn-ea"/>
                <a:cs typeface="+mn-cs"/>
              </a:rPr>
              <a:t> baby’s al in de </a:t>
            </a:r>
            <a:r>
              <a:rPr lang="en-US" sz="1200" i="0" kern="1200" dirty="0" err="1">
                <a:solidFill>
                  <a:schemeClr val="tx1"/>
                </a:solidFill>
                <a:effectLst/>
                <a:latin typeface="+mn-lt"/>
                <a:ea typeface="+mn-ea"/>
                <a:cs typeface="+mn-cs"/>
              </a:rPr>
              <a:t>baarmoeder</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klanken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onthouden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en</a:t>
            </a:r>
            <a:r>
              <a:rPr lang="en-US" sz="1200" i="0" kern="1200" dirty="0">
                <a:solidFill>
                  <a:schemeClr val="tx1"/>
                </a:solidFill>
                <a:effectLst/>
                <a:latin typeface="+mn-lt"/>
                <a:ea typeface="+mn-ea"/>
                <a:cs typeface="+mn-cs"/>
              </a:rPr>
              <a:t> </a:t>
            </a:r>
            <a:r>
              <a:rPr lang="en-US" sz="1200" i="0" kern="1200" dirty="0" err="1">
                <a:solidFill>
                  <a:schemeClr val="tx1"/>
                </a:solidFill>
                <a:effectLst/>
                <a:latin typeface="+mn-lt"/>
                <a:ea typeface="+mn-ea"/>
                <a:cs typeface="+mn-cs"/>
              </a:rPr>
              <a:t>herkennen</a:t>
            </a:r>
            <a:r>
              <a:rPr lang="en-US" sz="1200" i="0" kern="1200" dirty="0">
                <a:solidFill>
                  <a:schemeClr val="tx1"/>
                </a:solidFill>
                <a:effectLst/>
                <a:latin typeface="+mn-lt"/>
                <a:ea typeface="+mn-ea"/>
                <a:cs typeface="+mn-cs"/>
              </a:rPr>
              <a:t>.</a:t>
            </a:r>
            <a:r>
              <a:rPr lang="nl-NL" sz="1200" i="0" kern="1200" baseline="0" dirty="0">
                <a:solidFill>
                  <a:schemeClr val="tx1"/>
                </a:solidFill>
                <a:effectLst/>
                <a:latin typeface="+mn-lt"/>
                <a:ea typeface="+mn-ea"/>
                <a:cs typeface="+mn-cs"/>
              </a:rPr>
              <a:t> </a:t>
            </a:r>
          </a:p>
          <a:p>
            <a:r>
              <a:rPr lang="nl-NL" altLang="nl-NL" dirty="0">
                <a:ea typeface="ＭＳ Ｐゴシック" pitchFamily="34" charset="-128"/>
              </a:rPr>
              <a:t>Optie</a:t>
            </a:r>
            <a:r>
              <a:rPr lang="nl-NL" altLang="nl-NL" baseline="0" dirty="0">
                <a:ea typeface="ＭＳ Ｐゴシック" pitchFamily="34" charset="-128"/>
              </a:rPr>
              <a:t> voor het laten zien van 2 extra fragmenten.</a:t>
            </a:r>
          </a:p>
          <a:p>
            <a:pPr eaLnBrk="1" hangingPunct="1">
              <a:spcBef>
                <a:spcPct val="0"/>
              </a:spcBef>
            </a:pPr>
            <a:endParaRPr lang="nl-NL" altLang="nl-NL" baseline="0" dirty="0">
              <a:ea typeface="ＭＳ Ｐゴシック" pitchFamily="34" charset="-128"/>
            </a:endParaRPr>
          </a:p>
          <a:p>
            <a:pPr eaLnBrk="1" hangingPunct="1">
              <a:spcBef>
                <a:spcPct val="0"/>
              </a:spcBef>
            </a:pPr>
            <a:r>
              <a:rPr lang="nl-NL" altLang="nl-NL" u="sng" baseline="0" dirty="0">
                <a:ea typeface="ＭＳ Ｐゴシック" pitchFamily="34" charset="-128"/>
              </a:rPr>
              <a:t>Fragment 1</a:t>
            </a:r>
            <a:r>
              <a:rPr lang="nl-NL" altLang="nl-NL" u="none" baseline="0" dirty="0">
                <a:ea typeface="ＭＳ Ｐゴシック" pitchFamily="34" charset="-128"/>
              </a:rPr>
              <a:t> </a:t>
            </a:r>
            <a:r>
              <a:rPr lang="nl-NL" altLang="nl-NL" baseline="0" dirty="0">
                <a:ea typeface="ＭＳ Ｐゴシック" pitchFamily="34" charset="-128"/>
              </a:rPr>
              <a:t>(uit de videopresentatie van </a:t>
            </a:r>
            <a:r>
              <a:rPr lang="nl-NL" altLang="nl-NL" baseline="0" dirty="0" err="1">
                <a:ea typeface="ＭＳ Ｐゴシック" pitchFamily="34" charset="-128"/>
              </a:rPr>
              <a:t>Henkjan</a:t>
            </a:r>
            <a:r>
              <a:rPr lang="nl-NL" altLang="nl-NL" baseline="0" dirty="0">
                <a:ea typeface="ＭＳ Ｐゴシック" pitchFamily="34" charset="-128"/>
              </a:rPr>
              <a:t> Honing) </a:t>
            </a:r>
            <a:r>
              <a:rPr lang="nl-NL" altLang="nl-NL" baseline="0" dirty="0">
                <a:ea typeface="ＭＳ Ｐゴシック" pitchFamily="34" charset="-128"/>
                <a:sym typeface="Wingdings" panose="05000000000000000000" pitchFamily="2" charset="2"/>
              </a:rPr>
              <a:t> </a:t>
            </a:r>
            <a:r>
              <a:rPr lang="nl-NL" altLang="nl-NL" dirty="0">
                <a:ea typeface="ＭＳ Ｐゴシック" pitchFamily="34" charset="-128"/>
              </a:rPr>
              <a:t>Laat fragment</a:t>
            </a:r>
            <a:r>
              <a:rPr lang="nl-NL" altLang="nl-NL" baseline="0" dirty="0">
                <a:ea typeface="ＭＳ Ｐゴシック" pitchFamily="34" charset="-128"/>
              </a:rPr>
              <a:t> zien uit deze video van 7.38 tot 9.26 minuten.</a:t>
            </a:r>
          </a:p>
          <a:p>
            <a:pPr eaLnBrk="1" hangingPunct="1">
              <a:spcBef>
                <a:spcPct val="0"/>
              </a:spcBef>
            </a:pPr>
            <a:endParaRPr lang="nl-NL" altLang="nl-NL" baseline="0" dirty="0">
              <a:ea typeface="ＭＳ Ｐゴシック" pitchFamily="34" charset="-128"/>
              <a:sym typeface="Wingdings" panose="05000000000000000000" pitchFamily="2" charset="2"/>
            </a:endParaRPr>
          </a:p>
          <a:p>
            <a:pPr eaLnBrk="1" hangingPunct="1">
              <a:spcBef>
                <a:spcPct val="0"/>
              </a:spcBef>
            </a:pPr>
            <a:r>
              <a:rPr lang="nl-NL" altLang="nl-NL" i="1" baseline="0" dirty="0">
                <a:ea typeface="ＭＳ Ｐゴシック" pitchFamily="34" charset="-128"/>
                <a:sym typeface="Wingdings" panose="05000000000000000000" pitchFamily="2" charset="2"/>
              </a:rPr>
              <a:t>Onderstaand fragment voor de eenvoud weglaten als het niet te talig moet zijn. </a:t>
            </a:r>
            <a:endParaRPr lang="nl-NL" altLang="nl-NL" i="1" baseline="0" dirty="0">
              <a:ea typeface="ＭＳ Ｐゴシック" pitchFamily="34" charset="-128"/>
            </a:endParaRPr>
          </a:p>
          <a:p>
            <a:pPr eaLnBrk="1" hangingPunct="1">
              <a:spcBef>
                <a:spcPct val="0"/>
              </a:spcBef>
            </a:pPr>
            <a:r>
              <a:rPr lang="nl-NL" altLang="nl-NL" u="sng" baseline="0" dirty="0">
                <a:ea typeface="ＭＳ Ｐゴシック" pitchFamily="34" charset="-128"/>
              </a:rPr>
              <a:t>Fragment 2</a:t>
            </a:r>
            <a:r>
              <a:rPr lang="nl-NL" altLang="nl-NL" u="none" baseline="0" dirty="0">
                <a:ea typeface="ＭＳ Ｐゴシック" pitchFamily="34" charset="-128"/>
              </a:rPr>
              <a:t> </a:t>
            </a:r>
            <a:r>
              <a:rPr lang="nl-NL" altLang="nl-NL" baseline="0" dirty="0">
                <a:ea typeface="ＭＳ Ｐゴシック" pitchFamily="34" charset="-128"/>
                <a:sym typeface="Wingdings" panose="05000000000000000000" pitchFamily="2" charset="2"/>
              </a:rPr>
              <a:t>(lezing  van Annie Murphy Paul over invloeden op het kind in de baarmoeder)  Laat het fragment zien uit de lezing door het aanklikken van het rechterplaatje. Van 3.10 tot 5.40 minuten.</a:t>
            </a:r>
            <a:endParaRPr lang="nl-NL" altLang="nl-NL" i="1" baseline="0" dirty="0">
              <a:solidFill>
                <a:srgbClr val="C00000"/>
              </a:solidFill>
              <a:ea typeface="ＭＳ Ｐゴシック" pitchFamily="34" charset="-128"/>
            </a:endParaRPr>
          </a:p>
          <a:p>
            <a:pPr eaLnBrk="1" hangingPunct="1">
              <a:spcBef>
                <a:spcPct val="0"/>
              </a:spcBef>
            </a:pPr>
            <a:endParaRPr lang="nl-NL" altLang="nl-NL" baseline="0" dirty="0">
              <a:ea typeface="ＭＳ Ｐゴシック" pitchFamily="34" charset="-128"/>
            </a:endParaRPr>
          </a:p>
          <a:p>
            <a:pPr eaLnBrk="1" hangingPunct="1">
              <a:spcBef>
                <a:spcPct val="0"/>
              </a:spcBef>
            </a:pPr>
            <a:endParaRPr lang="nl-NL" altLang="nl-NL" baseline="0" dirty="0">
              <a:ea typeface="ＭＳ Ｐゴシック" pitchFamily="34" charset="-128"/>
            </a:endParaRPr>
          </a:p>
          <a:p>
            <a:pPr eaLnBrk="1" hangingPunct="1">
              <a:spcBef>
                <a:spcPct val="0"/>
              </a:spcBef>
            </a:pPr>
            <a:r>
              <a:rPr lang="nl-NL" altLang="nl-NL" baseline="0" dirty="0">
                <a:ea typeface="ＭＳ Ｐゴシック" pitchFamily="34" charset="-128"/>
              </a:rPr>
              <a:t>LET OP: schat het opleidings- en taalniveau van je deelnemers goed in. Beide fragmenten zijn echte colleges respectievelijk in het Nederlands en Engels en er worden moeilijke woorden gebruikt, dus niet voor iedere doelgroep geschikt.</a:t>
            </a:r>
          </a:p>
          <a:p>
            <a:pPr eaLnBrk="1" hangingPunct="1">
              <a:spcBef>
                <a:spcPct val="0"/>
              </a:spcBef>
            </a:pPr>
            <a:endParaRPr lang="nl-NL" altLang="nl-NL"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8</a:t>
            </a:fld>
            <a:endParaRPr lang="nl-NL" altLang="nl-NL" sz="1200">
              <a:solidFill>
                <a:prstClr val="black"/>
              </a:solidFill>
            </a:endParaRPr>
          </a:p>
        </p:txBody>
      </p:sp>
    </p:spTree>
    <p:extLst>
      <p:ext uri="{BB962C8B-B14F-4D97-AF65-F5344CB8AC3E}">
        <p14:creationId xmlns:p14="http://schemas.microsoft.com/office/powerpoint/2010/main" val="213788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i="0" dirty="0">
                <a:latin typeface="Futura Bk" pitchFamily="34" charset="0"/>
                <a:ea typeface="ＭＳ Ｐゴシック" pitchFamily="34" charset="-128"/>
              </a:rPr>
              <a:t>Zwangere</a:t>
            </a:r>
            <a:r>
              <a:rPr lang="nl-NL" altLang="nl-NL" i="0" baseline="0" dirty="0">
                <a:latin typeface="Futura Bk" pitchFamily="34" charset="0"/>
                <a:ea typeface="ＭＳ Ｐゴシック" pitchFamily="34" charset="-128"/>
              </a:rPr>
              <a:t> vrouwen krijgen gevraagd en ook zeker ongevraagd veel goedbedoelde adviezen. Zo moet je vooral een stuk rustiger aan doen, mag je niet te zwaar tillen en moet je ontspannen. </a:t>
            </a:r>
          </a:p>
          <a:p>
            <a:pPr>
              <a:spcBef>
                <a:spcPct val="0"/>
              </a:spcBef>
            </a:pPr>
            <a:r>
              <a:rPr lang="nl-NL" altLang="nl-NL" sz="1200" i="0" baseline="0" dirty="0">
                <a:latin typeface="Futura Bk" pitchFamily="34" charset="0"/>
                <a:ea typeface="ＭＳ Ｐゴシック" pitchFamily="34" charset="-128"/>
              </a:rPr>
              <a:t> </a:t>
            </a:r>
          </a:p>
          <a:p>
            <a:pPr>
              <a:spcBef>
                <a:spcPct val="0"/>
              </a:spcBef>
            </a:pPr>
            <a:r>
              <a:rPr lang="nl-NL" altLang="nl-NL" sz="1200" i="0" baseline="0" dirty="0">
                <a:latin typeface="Futura Bk" pitchFamily="34" charset="0"/>
                <a:ea typeface="ＭＳ Ｐゴシック" pitchFamily="34" charset="-128"/>
              </a:rPr>
              <a:t>Hier komt een goed bedoeld advies</a:t>
            </a:r>
            <a:r>
              <a:rPr lang="mr-IN" altLang="nl-NL" sz="1200" i="0" baseline="0" dirty="0">
                <a:latin typeface="Futura Bk" pitchFamily="34" charset="0"/>
                <a:ea typeface="ＭＳ Ｐゴシック" pitchFamily="34" charset="-128"/>
              </a:rPr>
              <a:t>…</a:t>
            </a:r>
            <a:r>
              <a:rPr lang="nl-NL" altLang="nl-NL" sz="1200" i="0" baseline="0" dirty="0">
                <a:latin typeface="Futura Bk" pitchFamily="34" charset="0"/>
                <a:ea typeface="ＭＳ Ｐゴシック" pitchFamily="34" charset="-128"/>
              </a:rPr>
              <a:t> Je kunt ontspannen door muziek te luisteren. De muziek is niet alleen goed voor jou, maar heeft daarnaast </a:t>
            </a:r>
            <a:r>
              <a:rPr lang="nl-NL" altLang="nl-NL" sz="1200" dirty="0">
                <a:latin typeface="Futura Bk" pitchFamily="34" charset="0"/>
                <a:ea typeface="ＭＳ Ｐゴシック" pitchFamily="34" charset="-128"/>
              </a:rPr>
              <a:t>ook</a:t>
            </a:r>
            <a:r>
              <a:rPr lang="nl-NL" altLang="nl-NL" sz="1200" baseline="0" dirty="0">
                <a:latin typeface="Futura Bk" pitchFamily="34" charset="0"/>
                <a:ea typeface="ＭＳ Ｐゴシック" pitchFamily="34" charset="-128"/>
              </a:rPr>
              <a:t> </a:t>
            </a:r>
            <a:r>
              <a:rPr lang="nl-NL" altLang="nl-NL" sz="1200" dirty="0">
                <a:latin typeface="Futura Bk" pitchFamily="34" charset="0"/>
                <a:ea typeface="ＭＳ Ｐゴシック" pitchFamily="34" charset="-128"/>
              </a:rPr>
              <a:t>een positief effect op de ontwikkeling, gezondheid en hersenontwikkeling van het kind!</a:t>
            </a:r>
          </a:p>
          <a:p>
            <a:pPr>
              <a:spcBef>
                <a:spcPct val="0"/>
              </a:spcBef>
            </a:pPr>
            <a:endParaRPr lang="nl-NL" altLang="nl-NL" dirty="0">
              <a:latin typeface="Futura Bk" pitchFamily="34" charset="0"/>
              <a:ea typeface="ＭＳ Ｐゴシック" pitchFamily="34" charset="-128"/>
            </a:endParaRPr>
          </a:p>
          <a:p>
            <a:pPr marL="171450" indent="-171450" defTabSz="924367">
              <a:spcBef>
                <a:spcPct val="0"/>
              </a:spcBef>
              <a:buFont typeface="Arial" charset="0"/>
              <a:buChar char="•"/>
              <a:defRPr/>
            </a:pPr>
            <a:r>
              <a:rPr lang="nl-NL" altLang="nl-NL" dirty="0">
                <a:latin typeface="Futura Bk" pitchFamily="34" charset="0"/>
                <a:ea typeface="ＭＳ Ｐゴシック" pitchFamily="34" charset="-128"/>
              </a:rPr>
              <a:t>BELANGRIJK </a:t>
            </a:r>
            <a:r>
              <a:rPr lang="nl-NL" altLang="nl-NL" dirty="0">
                <a:latin typeface="Futura Bk" pitchFamily="34" charset="0"/>
                <a:ea typeface="ＭＳ Ｐゴシック" pitchFamily="34" charset="-128"/>
                <a:sym typeface="Wingdings"/>
              </a:rPr>
              <a:t> </a:t>
            </a:r>
            <a:r>
              <a:rPr lang="nl-NL" altLang="nl-NL" dirty="0">
                <a:latin typeface="Futura Bk" pitchFamily="34" charset="0"/>
                <a:ea typeface="ＭＳ Ｐゴシック" pitchFamily="34" charset="-128"/>
              </a:rPr>
              <a:t>Luisteren naar muziek bereidt het oor, lichaam en brein voor op het luisteren naar taal en het produceren daarvan. </a:t>
            </a:r>
          </a:p>
          <a:p>
            <a:pPr marL="171450" indent="-171450">
              <a:spcBef>
                <a:spcPct val="0"/>
              </a:spcBef>
              <a:buFont typeface="Arial" charset="0"/>
              <a:buChar char="•"/>
            </a:pPr>
            <a:r>
              <a:rPr lang="nl-NL" altLang="nl-NL" dirty="0">
                <a:latin typeface="Futura Bk" pitchFamily="34" charset="0"/>
                <a:ea typeface="ＭＳ Ｐゴシック" pitchFamily="34" charset="-128"/>
              </a:rPr>
              <a:t>Muziek kalmeert de zwangere moeder, zorgt voor minder stress en heeft daarmee een positief effect op de gezondheid en hersenontwikkeling van het kind.</a:t>
            </a:r>
          </a:p>
          <a:p>
            <a:pPr marL="628650" lvl="1" indent="-171450">
              <a:spcBef>
                <a:spcPct val="0"/>
              </a:spcBef>
              <a:buFont typeface="Arial" charset="0"/>
              <a:buChar char="•"/>
            </a:pPr>
            <a:r>
              <a:rPr lang="nl-NL" altLang="nl-NL" b="1" i="1" dirty="0">
                <a:latin typeface="Futura Bk" pitchFamily="34" charset="0"/>
                <a:ea typeface="ＭＳ Ｐゴシック" pitchFamily="34" charset="-128"/>
              </a:rPr>
              <a:t>Je kunt hier ook vragen naar eigen ervaringen met muziek.</a:t>
            </a:r>
          </a:p>
          <a:p>
            <a:pPr marL="171450" indent="-171450">
              <a:spcBef>
                <a:spcPct val="0"/>
              </a:spcBef>
              <a:buFontTx/>
              <a:buChar char="-"/>
            </a:pPr>
            <a:endParaRPr lang="nl-NL" altLang="nl-NL" b="1" i="1" dirty="0">
              <a:latin typeface="Futura Bk" pitchFamily="34" charset="0"/>
              <a:ea typeface="ＭＳ Ｐゴシック" pitchFamily="34" charset="-128"/>
            </a:endParaRPr>
          </a:p>
          <a:p>
            <a:pPr marL="0" indent="0">
              <a:spcBef>
                <a:spcPct val="0"/>
              </a:spcBef>
              <a:buFontTx/>
              <a:buNone/>
            </a:pPr>
            <a:r>
              <a:rPr lang="nl-NL" altLang="nl-NL" b="0" i="0" dirty="0">
                <a:latin typeface="Futura Bk" pitchFamily="34" charset="0"/>
                <a:ea typeface="ＭＳ Ｐゴシック" pitchFamily="34" charset="-128"/>
              </a:rPr>
              <a:t>Hoe</a:t>
            </a:r>
            <a:r>
              <a:rPr lang="nl-NL" altLang="nl-NL" b="0" i="0" baseline="0" dirty="0">
                <a:latin typeface="Futura Bk" pitchFamily="34" charset="0"/>
                <a:ea typeface="ＭＳ Ｐゴシック" pitchFamily="34" charset="-128"/>
              </a:rPr>
              <a:t> luister je muziek?</a:t>
            </a:r>
            <a:endParaRPr lang="nl-NL" altLang="nl-NL" b="0" i="0" dirty="0">
              <a:latin typeface="Futura Bk" pitchFamily="34" charset="0"/>
              <a:ea typeface="ＭＳ Ｐゴシック" pitchFamily="34" charset="-128"/>
            </a:endParaRPr>
          </a:p>
          <a:p>
            <a:pPr marL="171450" indent="-171450">
              <a:spcBef>
                <a:spcPct val="0"/>
              </a:spcBef>
              <a:buFont typeface="Arial" charset="0"/>
              <a:buChar char="•"/>
            </a:pPr>
            <a:r>
              <a:rPr lang="nl-NL" altLang="nl-NL" dirty="0">
                <a:latin typeface="Futura Bk" pitchFamily="34" charset="0"/>
                <a:ea typeface="ＭＳ Ｐゴシック" pitchFamily="34" charset="-128"/>
              </a:rPr>
              <a:t>Volumeknop hoeft niet te hoog, vruchtwater geleidt goed.</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Liefst niet hoger dan 65 dB - gelijk aan een rustig gesprek of achtergrondmuziek.</a:t>
            </a:r>
            <a:r>
              <a:rPr lang="nl-NL" altLang="nl-NL" i="0" dirty="0">
                <a:latin typeface="Futura Bk" pitchFamily="34" charset="0"/>
                <a:ea typeface="ＭＳ Ｐゴシック" pitchFamily="34" charset="-128"/>
              </a:rPr>
              <a:t> </a:t>
            </a:r>
            <a:r>
              <a:rPr lang="nl-NL" altLang="nl-NL" dirty="0">
                <a:latin typeface="Futura Bk" pitchFamily="34" charset="0"/>
                <a:ea typeface="ＭＳ Ｐゴシック" pitchFamily="34" charset="-128"/>
              </a:rPr>
              <a:t>Harde muziek  en omgevingsgeluiden zijn schadelijk (licht geboortegewicht of gehoorverlies van de hoge tonen,</a:t>
            </a:r>
            <a:r>
              <a:rPr lang="nl-NL" altLang="nl-NL" baseline="0" dirty="0">
                <a:latin typeface="Futura Bk" pitchFamily="34" charset="0"/>
                <a:ea typeface="ＭＳ Ｐゴシック" pitchFamily="34" charset="-128"/>
              </a:rPr>
              <a:t> dit hoeft niet ongevraagd gemeld!</a:t>
            </a:r>
            <a:r>
              <a:rPr lang="nl-NL" altLang="nl-NL" dirty="0">
                <a:latin typeface="Futura Bk" pitchFamily="34" charset="0"/>
                <a:ea typeface="ＭＳ Ｐゴシック" pitchFamily="34" charset="-128"/>
              </a:rPr>
              <a:t>)</a:t>
            </a:r>
          </a:p>
          <a:p>
            <a:pPr marL="171450" indent="-171450">
              <a:spcBef>
                <a:spcPct val="0"/>
              </a:spcBef>
              <a:buFont typeface="Arial" charset="0"/>
              <a:buChar char="•"/>
            </a:pPr>
            <a:r>
              <a:rPr lang="nl-NL" altLang="nl-NL" dirty="0">
                <a:latin typeface="Futura Bk" pitchFamily="34" charset="0"/>
                <a:ea typeface="ＭＳ Ｐゴシック" pitchFamily="34" charset="-128"/>
              </a:rPr>
              <a:t>Baby geeft de voorkeur aan rustige muziek, liefst in hetzelfde tempo gespeeld of gezongen als de hartslag van de moeder in rust. Na 6 maanden blijkt een foetus mee te bewegen op het ritme van zijn moeders spraak.</a:t>
            </a:r>
          </a:p>
          <a:p>
            <a:pPr marL="171450" indent="-171450">
              <a:spcBef>
                <a:spcPct val="0"/>
              </a:spcBef>
              <a:buFont typeface="Arial" charset="0"/>
              <a:buChar char="•"/>
            </a:pPr>
            <a:r>
              <a:rPr lang="nl-NL" altLang="nl-NL" dirty="0">
                <a:latin typeface="Futura Bk" pitchFamily="34" charset="0"/>
                <a:ea typeface="ＭＳ Ｐゴシック" pitchFamily="34" charset="-128"/>
              </a:rPr>
              <a:t>Straks nog wat tips (ook voor een </a:t>
            </a:r>
            <a:r>
              <a:rPr lang="nl-NL" altLang="nl-NL" dirty="0" err="1">
                <a:latin typeface="Futura Bk" pitchFamily="34" charset="0"/>
                <a:ea typeface="ＭＳ Ｐゴシック" pitchFamily="34" charset="-128"/>
              </a:rPr>
              <a:t>Spotify</a:t>
            </a:r>
            <a:r>
              <a:rPr lang="nl-NL" altLang="nl-NL" dirty="0">
                <a:latin typeface="Futura Bk" pitchFamily="34" charset="0"/>
                <a:ea typeface="ＭＳ Ｐゴシック" pitchFamily="34" charset="-128"/>
              </a:rPr>
              <a:t> </a:t>
            </a:r>
            <a:r>
              <a:rPr lang="nl-NL" altLang="nl-NL" dirty="0" err="1">
                <a:latin typeface="Futura Bk" pitchFamily="34" charset="0"/>
                <a:ea typeface="ＭＳ Ｐゴシック" pitchFamily="34" charset="-128"/>
              </a:rPr>
              <a:t>playlist</a:t>
            </a:r>
            <a:r>
              <a:rPr lang="nl-NL" altLang="nl-NL" dirty="0">
                <a:latin typeface="Futura Bk" pitchFamily="34" charset="0"/>
                <a:ea typeface="ＭＳ Ｐゴシック" pitchFamily="34" charset="-128"/>
              </a:rPr>
              <a:t>), maar kies vooral muziek uit waar je van houdt en ontspant. </a:t>
            </a:r>
          </a:p>
          <a:p>
            <a:pPr marL="171450" indent="-171450">
              <a:spcBef>
                <a:spcPct val="0"/>
              </a:spcBef>
              <a:buFont typeface="Arial" charset="0"/>
              <a:buChar char="•"/>
            </a:pPr>
            <a:endParaRPr lang="nl-NL" altLang="nl-NL" dirty="0">
              <a:latin typeface="Futura Bk" pitchFamily="34" charset="0"/>
              <a:ea typeface="ＭＳ Ｐゴシック" pitchFamily="34" charset="-128"/>
            </a:endParaRPr>
          </a:p>
          <a:p>
            <a:pPr marL="0" indent="0">
              <a:spcBef>
                <a:spcPct val="0"/>
              </a:spcBef>
              <a:buFontTx/>
              <a:buNone/>
            </a:pPr>
            <a:r>
              <a:rPr lang="nl-NL" altLang="nl-NL" dirty="0">
                <a:latin typeface="Futura Bk" pitchFamily="34" charset="0"/>
                <a:ea typeface="ＭＳ Ｐゴシック" pitchFamily="34" charset="-128"/>
              </a:rPr>
              <a:t>Eerst wil ik jullie een filmpje</a:t>
            </a:r>
            <a:r>
              <a:rPr lang="nl-NL" altLang="nl-NL" baseline="0" dirty="0">
                <a:latin typeface="Futura Bk" pitchFamily="34" charset="0"/>
                <a:ea typeface="ＭＳ Ｐゴシック" pitchFamily="34" charset="-128"/>
              </a:rPr>
              <a:t> laten zien van een baby die totaal ontspant bij het horen van een specifiek liedje. </a:t>
            </a:r>
            <a:r>
              <a:rPr lang="nl-NL" altLang="nl-NL" baseline="0" dirty="0">
                <a:latin typeface="Futura Bk" pitchFamily="34" charset="0"/>
                <a:ea typeface="ＭＳ Ｐゴシック" pitchFamily="34" charset="-128"/>
                <a:sym typeface="Wingdings"/>
              </a:rPr>
              <a:t> Klik op het plaatje en laat het volledige fragment zien</a:t>
            </a:r>
          </a:p>
          <a:p>
            <a:pPr marL="0" indent="0">
              <a:spcBef>
                <a:spcPct val="0"/>
              </a:spcBef>
              <a:buFontTx/>
              <a:buNone/>
            </a:pPr>
            <a:endParaRPr lang="nl-NL" altLang="nl-NL" baseline="0" dirty="0">
              <a:latin typeface="Futura Bk" pitchFamily="34" charset="0"/>
              <a:ea typeface="ＭＳ Ｐゴシック" pitchFamily="34" charset="-128"/>
              <a:sym typeface="Wingdings"/>
            </a:endParaRPr>
          </a:p>
          <a:p>
            <a:pPr marL="0" indent="0">
              <a:spcBef>
                <a:spcPct val="0"/>
              </a:spcBef>
              <a:buFontTx/>
              <a:buNone/>
            </a:pPr>
            <a:r>
              <a:rPr lang="nl-NL" altLang="nl-NL" baseline="0" dirty="0">
                <a:latin typeface="Futura Bk" pitchFamily="34" charset="0"/>
                <a:ea typeface="ＭＳ Ｐゴシック" pitchFamily="34" charset="-128"/>
                <a:sym typeface="Wingdings"/>
              </a:rPr>
              <a:t>Zoals de moeder zelf al zegt in het filmpje “</a:t>
            </a:r>
            <a:r>
              <a:rPr lang="nl-NL" altLang="nl-NL" baseline="0" dirty="0" err="1">
                <a:latin typeface="Futura Bk" pitchFamily="34" charset="0"/>
                <a:ea typeface="ＭＳ Ｐゴシック" pitchFamily="34" charset="-128"/>
                <a:sym typeface="Wingdings"/>
              </a:rPr>
              <a:t>She</a:t>
            </a:r>
            <a:r>
              <a:rPr lang="nl-NL" altLang="nl-NL" baseline="0" dirty="0">
                <a:latin typeface="Futura Bk" pitchFamily="34" charset="0"/>
                <a:ea typeface="ＭＳ Ｐゴシック" pitchFamily="34" charset="-128"/>
                <a:sym typeface="Wingdings"/>
              </a:rPr>
              <a:t> </a:t>
            </a:r>
            <a:r>
              <a:rPr lang="nl-NL" altLang="nl-NL" baseline="0" dirty="0" err="1">
                <a:latin typeface="Futura Bk" pitchFamily="34" charset="0"/>
                <a:ea typeface="ＭＳ Ｐゴシック" pitchFamily="34" charset="-128"/>
                <a:sym typeface="Wingdings"/>
              </a:rPr>
              <a:t>loves</a:t>
            </a:r>
            <a:r>
              <a:rPr lang="nl-NL" altLang="nl-NL" baseline="0" dirty="0">
                <a:latin typeface="Futura Bk" pitchFamily="34" charset="0"/>
                <a:ea typeface="ＭＳ Ｐゴシック" pitchFamily="34" charset="-128"/>
                <a:sym typeface="Wingdings"/>
              </a:rPr>
              <a:t> </a:t>
            </a:r>
            <a:r>
              <a:rPr lang="nl-NL" altLang="nl-NL" baseline="0" dirty="0" err="1">
                <a:latin typeface="Futura Bk" pitchFamily="34" charset="0"/>
                <a:ea typeface="ＭＳ Ｐゴシック" pitchFamily="34" charset="-128"/>
                <a:sym typeface="Wingdings"/>
              </a:rPr>
              <a:t>Bowie</a:t>
            </a:r>
            <a:r>
              <a:rPr lang="nl-NL" altLang="nl-NL" baseline="0" dirty="0">
                <a:latin typeface="Futura Bk" pitchFamily="34" charset="0"/>
                <a:ea typeface="ＭＳ Ｐゴシック" pitchFamily="34" charset="-128"/>
                <a:sym typeface="Wingdings"/>
              </a:rPr>
              <a:t>, </a:t>
            </a:r>
            <a:r>
              <a:rPr lang="nl-NL" altLang="nl-NL" baseline="0" dirty="0" err="1">
                <a:latin typeface="Futura Bk" pitchFamily="34" charset="0"/>
                <a:ea typeface="ＭＳ Ｐゴシック" pitchFamily="34" charset="-128"/>
                <a:sym typeface="Wingdings"/>
              </a:rPr>
              <a:t>just</a:t>
            </a:r>
            <a:r>
              <a:rPr lang="nl-NL" altLang="nl-NL" baseline="0" dirty="0">
                <a:latin typeface="Futura Bk" pitchFamily="34" charset="0"/>
                <a:ea typeface="ＭＳ Ｐゴシック" pitchFamily="34" charset="-128"/>
                <a:sym typeface="Wingdings"/>
              </a:rPr>
              <a:t> like her mama”. Het is een aanname, maar waarschijnlijk heeft deze baby ook heel vaak </a:t>
            </a:r>
            <a:r>
              <a:rPr lang="nl-NL" altLang="nl-NL" baseline="0" dirty="0" err="1">
                <a:latin typeface="Futura Bk" pitchFamily="34" charset="0"/>
                <a:ea typeface="ＭＳ Ｐゴシック" pitchFamily="34" charset="-128"/>
                <a:sym typeface="Wingdings"/>
              </a:rPr>
              <a:t>Bowie</a:t>
            </a:r>
            <a:r>
              <a:rPr lang="nl-NL" altLang="nl-NL" baseline="0" dirty="0">
                <a:latin typeface="Futura Bk" pitchFamily="34" charset="0"/>
                <a:ea typeface="ＭＳ Ｐゴシック" pitchFamily="34" charset="-128"/>
                <a:sym typeface="Wingdings"/>
              </a:rPr>
              <a:t> gehoord tijdens de zwangerschap; is daarmee vertrouwd en dat kalmeert haar.</a:t>
            </a:r>
            <a:endParaRPr lang="nl-NL" altLang="nl-NL" dirty="0">
              <a:ea typeface="ＭＳ Ｐゴシック" pitchFamily="34" charset="-128"/>
            </a:endParaRPr>
          </a:p>
          <a:p>
            <a:pPr>
              <a:spcBef>
                <a:spcPct val="0"/>
              </a:spcBef>
            </a:pPr>
            <a:endParaRPr lang="nl-NL" altLang="nl-NL"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10</a:t>
            </a:fld>
            <a:endParaRPr lang="nl-NL" altLang="nl-NL" sz="1200">
              <a:solidFill>
                <a:prstClr val="black"/>
              </a:solidFill>
            </a:endParaRPr>
          </a:p>
        </p:txBody>
      </p:sp>
    </p:spTree>
    <p:extLst>
      <p:ext uri="{BB962C8B-B14F-4D97-AF65-F5344CB8AC3E}">
        <p14:creationId xmlns:p14="http://schemas.microsoft.com/office/powerpoint/2010/main" val="1907910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nl-NL" altLang="nl-NL" baseline="0" dirty="0">
                <a:ea typeface="ＭＳ Ｐゴシック" pitchFamily="34" charset="-128"/>
              </a:rPr>
              <a:t>Baby’s geven voorkeur aan muziek, verhalen en rijmpjes die zij in de baarmoeder hoorden </a:t>
            </a:r>
            <a:r>
              <a:rPr lang="nl-NL" altLang="nl-NL" baseline="0" dirty="0">
                <a:ea typeface="ＭＳ Ｐゴシック" pitchFamily="34" charset="-128"/>
                <a:sym typeface="Wingdings"/>
              </a:rPr>
              <a:t> </a:t>
            </a:r>
            <a:r>
              <a:rPr lang="nl-NL" altLang="nl-NL" baseline="0" dirty="0">
                <a:ea typeface="ＭＳ Ｐゴシック" pitchFamily="34" charset="-128"/>
              </a:rPr>
              <a:t>herkenning</a:t>
            </a:r>
          </a:p>
          <a:p>
            <a:pPr marL="0" marR="0" indent="0" algn="l" defTabSz="914400" rtl="0" eaLnBrk="1" fontAlgn="auto" latinLnBrk="0" hangingPunct="1">
              <a:lnSpc>
                <a:spcPct val="100000"/>
              </a:lnSpc>
              <a:spcBef>
                <a:spcPct val="0"/>
              </a:spcBef>
              <a:spcAft>
                <a:spcPts val="0"/>
              </a:spcAft>
              <a:buClrTx/>
              <a:buSzTx/>
              <a:buFontTx/>
              <a:buNone/>
              <a:tabLst/>
              <a:defRPr/>
            </a:pPr>
            <a:endParaRPr lang="nl-NL" altLang="nl-NL" baseline="0" dirty="0">
              <a:ea typeface="ＭＳ Ｐゴシック"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nl-NL" altLang="nl-NL" baseline="0" dirty="0">
                <a:ea typeface="ＭＳ Ｐゴシック" pitchFamily="34" charset="-128"/>
              </a:rPr>
              <a:t>Wat zijn de voordelen van muziek:</a:t>
            </a:r>
          </a:p>
          <a:p>
            <a:pPr marL="173319" indent="-173319">
              <a:spcBef>
                <a:spcPct val="0"/>
              </a:spcBef>
              <a:buFont typeface="Arial" charset="0"/>
              <a:buChar char="•"/>
            </a:pPr>
            <a:r>
              <a:rPr lang="nl-NL" altLang="nl-NL" baseline="0" dirty="0">
                <a:ea typeface="ＭＳ Ｐゴシック" pitchFamily="34" charset="-128"/>
              </a:rPr>
              <a:t>De aspecten van muziek, namelijk ritme, toonhoogtes, melodie en intensiteit, zijn ook kenmerken van onze spraak. Oor, lichaam en brein worden voorbereid op het beluisteren en produceren van taal. Peuters en kleuters worden in auditieve verwerking nog ondersteund door het horen van woorden op melodie.</a:t>
            </a:r>
          </a:p>
          <a:p>
            <a:pPr marL="173319" indent="-173319">
              <a:spcBef>
                <a:spcPct val="0"/>
              </a:spcBef>
              <a:buFont typeface="Arial" charset="0"/>
              <a:buChar char="•"/>
            </a:pPr>
            <a:r>
              <a:rPr lang="nl-NL" altLang="nl-NL" baseline="0" dirty="0">
                <a:ea typeface="ＭＳ Ｐゴシック" pitchFamily="34" charset="-128"/>
              </a:rPr>
              <a:t>Juist ook prikkelbare baby’s, die veel huilen en onrustig zijn. Zij hebben baat bij het voorlezen en samen liedjes zingen. Het stimuleert namelijk de positieve interactie tussen ouders en kind. B</a:t>
            </a:r>
            <a:r>
              <a:rPr lang="nl-NL" altLang="nl-NL" dirty="0">
                <a:ea typeface="ＭＳ Ｐゴシック" pitchFamily="34" charset="-128"/>
              </a:rPr>
              <a:t>aby’s herkennen zelfs</a:t>
            </a:r>
            <a:r>
              <a:rPr lang="nl-NL" altLang="nl-NL" baseline="0" dirty="0">
                <a:ea typeface="ＭＳ Ｐゴシック" pitchFamily="34" charset="-128"/>
              </a:rPr>
              <a:t> een jaar later</a:t>
            </a:r>
            <a:r>
              <a:rPr lang="nl-NL" altLang="nl-NL" dirty="0">
                <a:ea typeface="ＭＳ Ｐゴシック" pitchFamily="34" charset="-128"/>
              </a:rPr>
              <a:t> nog de</a:t>
            </a:r>
            <a:r>
              <a:rPr lang="nl-NL" altLang="nl-NL" baseline="0" dirty="0">
                <a:ea typeface="ＭＳ Ｐゴシック" pitchFamily="34" charset="-128"/>
              </a:rPr>
              <a:t> muziek die in het laatste trimester van de van de zwangerschap veel werd gespeeld of gezongen. Dit is een bewijs dat ze dus echt al horen in de buik.</a:t>
            </a:r>
          </a:p>
          <a:p>
            <a:pPr marL="173319" indent="-173319">
              <a:spcBef>
                <a:spcPct val="0"/>
              </a:spcBef>
              <a:buFont typeface="Arial" charset="0"/>
              <a:buChar char="•"/>
            </a:pPr>
            <a:r>
              <a:rPr lang="nl-NL" altLang="nl-NL" baseline="0" dirty="0">
                <a:ea typeface="ＭＳ Ｐゴシック" pitchFamily="34" charset="-128"/>
              </a:rPr>
              <a:t>Door te zingen blijken baby’s tweemaal zo lang rustig en tevreden te blijven dan wanneer er tegen hen gesproken wordt. Onderzoekers vermoeden dat de emotionele zelfcontrole door zingen wordt verhoogd.* </a:t>
            </a:r>
          </a:p>
          <a:p>
            <a:pPr marL="173319" indent="-173319">
              <a:spcBef>
                <a:spcPct val="0"/>
              </a:spcBef>
              <a:buFont typeface="Arial" charset="0"/>
              <a:buChar char="•"/>
            </a:pPr>
            <a:r>
              <a:rPr lang="nl-NL" altLang="nl-NL" dirty="0">
                <a:ea typeface="ＭＳ Ｐゴシック" pitchFamily="34" charset="-128"/>
              </a:rPr>
              <a:t>In recent onderzoek worden kinderen vergeleken die wel en niet worden voorgelezen. Veel van de ouders die hun kinderen vroeg voorlezen, zijn door </a:t>
            </a:r>
            <a:r>
              <a:rPr lang="nl-NL" altLang="nl-NL" dirty="0" err="1">
                <a:ea typeface="ＭＳ Ｐゴシック" pitchFamily="34" charset="-128"/>
              </a:rPr>
              <a:t>BoekStart</a:t>
            </a:r>
            <a:r>
              <a:rPr lang="nl-NL" altLang="nl-NL" dirty="0">
                <a:ea typeface="ＭＳ Ｐゴシック" pitchFamily="34" charset="-128"/>
              </a:rPr>
              <a:t> lid geworden van de Bibliotheek. Baby’s die vanaf 8 maanden werden voorgelezen met </a:t>
            </a:r>
            <a:r>
              <a:rPr lang="nl-NL" altLang="nl-NL" dirty="0" err="1">
                <a:ea typeface="ＭＳ Ｐゴシック" pitchFamily="34" charset="-128"/>
              </a:rPr>
              <a:t>BoekStart</a:t>
            </a:r>
            <a:r>
              <a:rPr lang="nl-NL" altLang="nl-NL" dirty="0">
                <a:ea typeface="ＭＳ Ｐゴシック" pitchFamily="34" charset="-128"/>
              </a:rPr>
              <a:t> scoorden na 15 maanden hoger op een woordenschattest dan baby's die niet zijn voorgelezen. Na 22 maanden is het verschil verder toegenomen. Dat komt waarschijnlijk doordat deze kinderen steeds beter worden in taal, waardoor hun interesse in verhalen, liedjes en rijmpjes toeneemt en hun woordenschat snel blijft groeien. </a:t>
            </a:r>
          </a:p>
          <a:p>
            <a:pPr marL="0" indent="0">
              <a:spcBef>
                <a:spcPct val="0"/>
              </a:spcBef>
              <a:buFontTx/>
              <a:buNone/>
            </a:pPr>
            <a:endParaRPr lang="nl-NL" altLang="nl-NL" dirty="0">
              <a:ea typeface="ＭＳ Ｐゴシック" pitchFamily="34" charset="-128"/>
            </a:endParaRPr>
          </a:p>
          <a:p>
            <a:pPr marL="0" indent="0">
              <a:spcBef>
                <a:spcPct val="0"/>
              </a:spcBef>
              <a:buFontTx/>
              <a:buNone/>
            </a:pPr>
            <a:r>
              <a:rPr lang="nl-NL" altLang="nl-NL" dirty="0">
                <a:ea typeface="ＭＳ Ｐゴシック" pitchFamily="34" charset="-128"/>
              </a:rPr>
              <a:t>* Vakblad </a:t>
            </a:r>
            <a:r>
              <a:rPr lang="nl-NL" altLang="nl-NL" i="1" dirty="0">
                <a:ea typeface="ＭＳ Ｐゴシック" pitchFamily="34" charset="-128"/>
              </a:rPr>
              <a:t>Vroeg</a:t>
            </a:r>
            <a:r>
              <a:rPr lang="nl-NL" altLang="nl-NL" baseline="0" dirty="0">
                <a:ea typeface="ＭＳ Ｐゴシック" pitchFamily="34" charset="-128"/>
              </a:rPr>
              <a:t>, artikel 1290, </a:t>
            </a:r>
            <a:r>
              <a:rPr lang="nl-NL" altLang="nl-NL" i="1" baseline="0" dirty="0">
                <a:ea typeface="ＭＳ Ｐゴシック" pitchFamily="34" charset="-128"/>
              </a:rPr>
              <a:t>Zingen kalmeert baby meer dan praten</a:t>
            </a:r>
          </a:p>
          <a:p>
            <a:pPr marL="173319" indent="-173319">
              <a:spcBef>
                <a:spcPct val="0"/>
              </a:spcBef>
              <a:buFontTx/>
              <a:buChar char="-"/>
            </a:pPr>
            <a:endParaRPr lang="nl-NL" altLang="nl-NL" baseline="0" dirty="0">
              <a:ea typeface="ＭＳ Ｐゴシック" pitchFamily="34" charset="-128"/>
            </a:endParaRPr>
          </a:p>
          <a:p>
            <a:pPr marL="0" indent="0">
              <a:spcBef>
                <a:spcPct val="0"/>
              </a:spcBef>
              <a:buFontTx/>
              <a:buNone/>
            </a:pPr>
            <a:r>
              <a:rPr lang="nl-NL" altLang="nl-NL" baseline="0" dirty="0">
                <a:ea typeface="ＭＳ Ｐゴシック" pitchFamily="34" charset="-128"/>
              </a:rPr>
              <a:t>Naast zingen en muziek luister is voorlezen al van baby af aan van belang. Baby’s die wel worden voorgelezen hebben een;</a:t>
            </a:r>
          </a:p>
          <a:p>
            <a:pPr marL="173319" indent="-173319">
              <a:spcBef>
                <a:spcPct val="0"/>
              </a:spcBef>
              <a:buFont typeface="Arial" charset="0"/>
              <a:buChar char="•"/>
            </a:pPr>
            <a:r>
              <a:rPr lang="nl-NL" altLang="nl-NL" baseline="0" dirty="0">
                <a:ea typeface="ＭＳ Ｐゴシック" pitchFamily="34" charset="-128"/>
              </a:rPr>
              <a:t>Grotere woordenschat</a:t>
            </a:r>
          </a:p>
          <a:p>
            <a:pPr marL="173319" indent="-173319">
              <a:spcBef>
                <a:spcPct val="0"/>
              </a:spcBef>
              <a:buFont typeface="Arial" charset="0"/>
              <a:buChar char="•"/>
            </a:pPr>
            <a:r>
              <a:rPr lang="nl-NL" altLang="nl-NL" baseline="0" dirty="0">
                <a:ea typeface="ＭＳ Ｐゴシック" pitchFamily="34" charset="-128"/>
              </a:rPr>
              <a:t>Betere concentratie</a:t>
            </a:r>
          </a:p>
          <a:p>
            <a:pPr marL="173319" indent="-173319">
              <a:spcBef>
                <a:spcPct val="0"/>
              </a:spcBef>
              <a:buFontTx/>
              <a:buChar char="-"/>
            </a:pPr>
            <a:endParaRPr lang="nl-NL" altLang="nl-NL"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11</a:t>
            </a:fld>
            <a:endParaRPr lang="nl-NL" altLang="nl-NL" sz="1200">
              <a:solidFill>
                <a:prstClr val="black"/>
              </a:solidFill>
            </a:endParaRPr>
          </a:p>
        </p:txBody>
      </p:sp>
    </p:spTree>
    <p:extLst>
      <p:ext uri="{BB962C8B-B14F-4D97-AF65-F5344CB8AC3E}">
        <p14:creationId xmlns:p14="http://schemas.microsoft.com/office/powerpoint/2010/main" val="3230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319" indent="-173319">
              <a:spcBef>
                <a:spcPct val="0"/>
              </a:spcBef>
              <a:buFontTx/>
              <a:buChar char="-"/>
            </a:pPr>
            <a:endParaRPr lang="nl-NL" altLang="nl-NL" baseline="0" dirty="0">
              <a:ea typeface="ＭＳ Ｐゴシック" pitchFamily="34" charset="-128"/>
            </a:endParaRPr>
          </a:p>
          <a:p>
            <a:pPr marL="0" indent="0">
              <a:spcBef>
                <a:spcPct val="0"/>
              </a:spcBef>
              <a:buFontTx/>
              <a:buNone/>
            </a:pPr>
            <a:r>
              <a:rPr lang="nl-NL" dirty="0"/>
              <a:t>Het eerste lachje van een kind is een mijlpaal, maar het eerste echte woordje net zo goed. In deze film laten we zien hoe de taal –en spraakontwikkeling van jonge kinderen over het algemeen verloopt. </a:t>
            </a:r>
          </a:p>
          <a:p>
            <a:pPr marL="0" indent="0">
              <a:spcBef>
                <a:spcPct val="0"/>
              </a:spcBef>
              <a:buFontTx/>
              <a:buNone/>
            </a:pPr>
            <a:endParaRPr lang="nl-NL" altLang="nl-NL" dirty="0">
              <a:ea typeface="ＭＳ Ｐゴシック" pitchFamily="34" charset="-128"/>
            </a:endParaRPr>
          </a:p>
          <a:p>
            <a:pPr marL="0" indent="0">
              <a:spcBef>
                <a:spcPct val="0"/>
              </a:spcBef>
              <a:buFontTx/>
              <a:buNone/>
            </a:pPr>
            <a:endParaRPr lang="nl-NL" altLang="nl-NL" dirty="0">
              <a:ea typeface="ＭＳ Ｐゴシック" pitchFamily="34" charset="-128"/>
            </a:endParaRPr>
          </a:p>
          <a:p>
            <a:pPr marL="0" indent="0">
              <a:spcBef>
                <a:spcPct val="0"/>
              </a:spcBef>
              <a:buFontTx/>
              <a:buNone/>
            </a:pPr>
            <a:endParaRPr lang="nl-NL" altLang="nl-NL" dirty="0">
              <a:ea typeface="ＭＳ Ｐゴシック" pitchFamily="34" charset="-128"/>
            </a:endParaRPr>
          </a:p>
          <a:p>
            <a:pPr marL="0" indent="0">
              <a:spcBef>
                <a:spcPct val="0"/>
              </a:spcBef>
              <a:buFontTx/>
              <a:buNone/>
            </a:pPr>
            <a:endParaRPr lang="nl-NL" altLang="nl-NL" dirty="0">
              <a:ea typeface="ＭＳ Ｐゴシック" pitchFamily="34" charset="-128"/>
            </a:endParaRPr>
          </a:p>
          <a:p>
            <a:pPr marL="0" indent="0">
              <a:spcBef>
                <a:spcPct val="0"/>
              </a:spcBef>
              <a:buFontTx/>
              <a:buNone/>
            </a:pPr>
            <a:r>
              <a:rPr lang="nl-NL" altLang="nl-NL" dirty="0">
                <a:ea typeface="ＭＳ Ｐゴシック" pitchFamily="34" charset="-128"/>
              </a:rPr>
              <a:t>Deze film staat op de site www.groterworden.nl . Een site die ontwikkeld is en beheerd wordt door 13 </a:t>
            </a:r>
            <a:r>
              <a:rPr lang="nl-NL" dirty="0"/>
              <a:t>samenwerkende JGZ organisaties. Hier vind je  informatie van professionals voor ouders van kinderen tot 18 jaar.</a:t>
            </a:r>
          </a:p>
          <a:p>
            <a:pPr marL="0" indent="0">
              <a:spcBef>
                <a:spcPct val="0"/>
              </a:spcBef>
              <a:buFontTx/>
              <a:buNone/>
            </a:pPr>
            <a:endParaRPr lang="nl-NL" altLang="nl-NL"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12</a:t>
            </a:fld>
            <a:endParaRPr lang="nl-NL" altLang="nl-NL" sz="1200">
              <a:solidFill>
                <a:prstClr val="black"/>
              </a:solidFill>
            </a:endParaRPr>
          </a:p>
        </p:txBody>
      </p:sp>
    </p:spTree>
    <p:extLst>
      <p:ext uri="{BB962C8B-B14F-4D97-AF65-F5344CB8AC3E}">
        <p14:creationId xmlns:p14="http://schemas.microsoft.com/office/powerpoint/2010/main" val="186059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baseline="0" dirty="0">
                <a:ea typeface="ＭＳ Ｐゴシック" pitchFamily="34" charset="-128"/>
              </a:rPr>
              <a:t>Vraag: Zijn er ouders die nu al weten dat ze hun kind meertalig gaan opvoeden? </a:t>
            </a:r>
            <a:r>
              <a:rPr lang="nl-NL" altLang="nl-NL" baseline="0" dirty="0">
                <a:ea typeface="ＭＳ Ｐゴシック" pitchFamily="34" charset="-128"/>
                <a:sym typeface="Wingdings"/>
              </a:rPr>
              <a:t> </a:t>
            </a:r>
            <a:r>
              <a:rPr lang="nl-NL" altLang="nl-NL" i="1" baseline="0" dirty="0">
                <a:ea typeface="ＭＳ Ｐゴシック" pitchFamily="34" charset="-128"/>
              </a:rPr>
              <a:t>Indien niemand dit van plan is, kun je deze dia en de volgende wellicht ook overslaan</a:t>
            </a:r>
            <a:r>
              <a:rPr lang="mr-IN" altLang="nl-NL" i="1" baseline="0" dirty="0">
                <a:ea typeface="ＭＳ Ｐゴシック" pitchFamily="34" charset="-128"/>
              </a:rPr>
              <a:t>…</a:t>
            </a:r>
            <a:endParaRPr lang="nl-NL" altLang="nl-NL" i="1" baseline="0" dirty="0">
              <a:ea typeface="ＭＳ Ｐゴシック" pitchFamily="34" charset="-128"/>
            </a:endParaRPr>
          </a:p>
          <a:p>
            <a:pPr>
              <a:spcBef>
                <a:spcPct val="0"/>
              </a:spcBef>
            </a:pPr>
            <a:endParaRPr lang="nl-NL" altLang="nl-NL" baseline="0" dirty="0">
              <a:ea typeface="ＭＳ Ｐゴシック" pitchFamily="34" charset="-128"/>
            </a:endParaRPr>
          </a:p>
          <a:p>
            <a:pPr>
              <a:spcBef>
                <a:spcPct val="0"/>
              </a:spcBef>
            </a:pPr>
            <a:r>
              <a:rPr lang="nl-NL" altLang="nl-NL" baseline="0" dirty="0">
                <a:ea typeface="ＭＳ Ｐゴシック" pitchFamily="34" charset="-128"/>
              </a:rPr>
              <a:t>Aangeraden wordt in een taal tegen je baby te praten waarin jij je het prettigst voelt. In die taal kun je je waarschijnlijk emotioneel het beste uiten en heb je de beschikking over een grotere woordenschat, nuances, klankvormen en toonhoogtes. </a:t>
            </a:r>
          </a:p>
          <a:p>
            <a:pPr marL="0" indent="0">
              <a:spcBef>
                <a:spcPct val="0"/>
              </a:spcBef>
              <a:buFontTx/>
              <a:buNone/>
            </a:pPr>
            <a:endParaRPr lang="en-US" altLang="nl-NL" baseline="0"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13</a:t>
            </a:fld>
            <a:endParaRPr lang="nl-NL" altLang="nl-NL" sz="1200">
              <a:solidFill>
                <a:prstClr val="black"/>
              </a:solidFill>
            </a:endParaRPr>
          </a:p>
        </p:txBody>
      </p:sp>
    </p:spTree>
    <p:extLst>
      <p:ext uri="{BB962C8B-B14F-4D97-AF65-F5344CB8AC3E}">
        <p14:creationId xmlns:p14="http://schemas.microsoft.com/office/powerpoint/2010/main" val="186059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baseline="0" dirty="0">
                <a:ea typeface="ＭＳ Ｐゴシック" pitchFamily="34" charset="-128"/>
              </a:rPr>
              <a:t>Het is belangrijk om in een taal tegen je baby te praten waarin jij je het prettigst voelt. In die taal kun je je waarschijnlijk emotioneel het beste uiten en heb je de beschikking over een grotere woordenschat, nuances, klankvormen en toonhoogtes. </a:t>
            </a:r>
          </a:p>
          <a:p>
            <a:pPr>
              <a:spcBef>
                <a:spcPct val="0"/>
              </a:spcBef>
            </a:pPr>
            <a:endParaRPr lang="nl-NL" altLang="nl-NL" baseline="0" dirty="0">
              <a:ea typeface="ＭＳ Ｐゴシック" pitchFamily="34" charset="-128"/>
            </a:endParaRPr>
          </a:p>
          <a:p>
            <a:pPr>
              <a:spcBef>
                <a:spcPct val="0"/>
              </a:spcBef>
            </a:pPr>
            <a:r>
              <a:rPr lang="nl-NL" altLang="nl-NL" baseline="0" dirty="0">
                <a:ea typeface="ＭＳ Ｐゴシック" pitchFamily="34" charset="-128"/>
              </a:rPr>
              <a:t>Vind je het belangrijk dat je kind meerdere talen leert spreken, dan is het belangrijk om te weten dat: </a:t>
            </a:r>
          </a:p>
          <a:p>
            <a:pPr marL="173319" indent="-173319">
              <a:spcBef>
                <a:spcPct val="0"/>
              </a:spcBef>
              <a:buFont typeface="Arial" charset="0"/>
              <a:buChar char="•"/>
            </a:pPr>
            <a:r>
              <a:rPr lang="nl-NL" altLang="nl-NL" baseline="0" dirty="0">
                <a:ea typeface="ＭＳ Ｐゴシック" pitchFamily="34" charset="-128"/>
              </a:rPr>
              <a:t>In de eerste 10 maanden baby’s nog de mogelijkheid hebben om klankverschillen te horen in andere talen. (Patricia </a:t>
            </a:r>
            <a:r>
              <a:rPr lang="nl-NL" altLang="nl-NL" baseline="0" dirty="0" err="1">
                <a:ea typeface="ＭＳ Ｐゴシック" pitchFamily="34" charset="-128"/>
              </a:rPr>
              <a:t>Kuhl</a:t>
            </a:r>
            <a:r>
              <a:rPr lang="nl-NL" altLang="nl-NL" baseline="0" dirty="0">
                <a:ea typeface="ＭＳ Ｐゴシック" pitchFamily="34" charset="-128"/>
              </a:rPr>
              <a:t>) In het eerste levensjaar worden ze steeds gevoeliger voor klankverschillen in de moedertaal en tegelijkertijd steeds ongevoeliger voor klankverschillen die geen rol spelen. Als bepaalde klanken niet meer worden aangeboden, kunnen ze deze op latere leeftijd moeilijker aanleren. Onze Engelse uitspraak is bijvoorbeeld nooit zo goed als een kind dat Engelstalig is opgevoed. Bij geboorte onderscheidt een kind nog 800 klanken. Een taal heeft 40 kenmerkende klanken.</a:t>
            </a:r>
          </a:p>
          <a:p>
            <a:pPr marL="173319" indent="-173319">
              <a:spcBef>
                <a:spcPct val="0"/>
              </a:spcBef>
              <a:buFont typeface="Arial" charset="0"/>
              <a:buChar char="•"/>
            </a:pPr>
            <a:r>
              <a:rPr lang="nl-NL" altLang="nl-NL" dirty="0">
                <a:ea typeface="ＭＳ Ｐゴシック" pitchFamily="34" charset="-128"/>
              </a:rPr>
              <a:t>Hoe meer taal een kind hoort (en</a:t>
            </a:r>
            <a:r>
              <a:rPr lang="nl-NL" altLang="nl-NL" baseline="0" dirty="0">
                <a:ea typeface="ＭＳ Ｐゴシック" pitchFamily="34" charset="-128"/>
              </a:rPr>
              <a:t> dan wel direct via een bekend persoon, via interactie en niet via de tv of een zogenaamde </a:t>
            </a:r>
            <a:r>
              <a:rPr lang="nl-NL" altLang="nl-NL" baseline="0" dirty="0" err="1">
                <a:ea typeface="ＭＳ Ｐゴシック" pitchFamily="34" charset="-128"/>
              </a:rPr>
              <a:t>babyEinstein</a:t>
            </a:r>
            <a:r>
              <a:rPr lang="nl-NL" altLang="nl-NL" baseline="0" dirty="0">
                <a:ea typeface="ＭＳ Ｐゴシック" pitchFamily="34" charset="-128"/>
              </a:rPr>
              <a:t>-dvd), hoe beter het later kan produceren. </a:t>
            </a:r>
            <a:r>
              <a:rPr lang="nl-NL" altLang="nl-NL" i="1" baseline="0" dirty="0">
                <a:ea typeface="ＭＳ Ｐゴシック" pitchFamily="34" charset="-128"/>
              </a:rPr>
              <a:t>Voetnoot aanbrengen. </a:t>
            </a:r>
            <a:endParaRPr lang="nl-NL" altLang="nl-NL" i="1" dirty="0">
              <a:ea typeface="ＭＳ Ｐゴシック" pitchFamily="34" charset="-128"/>
            </a:endParaRPr>
          </a:p>
          <a:p>
            <a:pPr marL="173319" indent="-173319">
              <a:spcBef>
                <a:spcPct val="0"/>
              </a:spcBef>
              <a:buFont typeface="Arial" charset="0"/>
              <a:buChar char="•"/>
            </a:pPr>
            <a:r>
              <a:rPr lang="nl-NL" altLang="nl-NL" dirty="0">
                <a:ea typeface="ＭＳ Ｐゴシック" pitchFamily="34" charset="-128"/>
              </a:rPr>
              <a:t>Meertaligheid heeft ook voordelen: uit onderzoek blijkt dat kinderen een hogere concentratie hebben; beter zijn in uitvoerende functies, makkelijker een nieuwe taal leren, iets minder laat dement zijn op oudere leeftijd.</a:t>
            </a:r>
          </a:p>
          <a:p>
            <a:pPr marL="173319" indent="-173319">
              <a:spcBef>
                <a:spcPct val="0"/>
              </a:spcBef>
              <a:buFont typeface="Arial" charset="0"/>
              <a:buChar char="•"/>
            </a:pPr>
            <a:endParaRPr lang="nl-NL" altLang="nl-NL" dirty="0">
              <a:ea typeface="ＭＳ Ｐゴシック" pitchFamily="34" charset="-128"/>
            </a:endParaRPr>
          </a:p>
          <a:p>
            <a:pPr marL="0" indent="0">
              <a:spcBef>
                <a:spcPct val="0"/>
              </a:spcBef>
              <a:buFont typeface="Arial" charset="0"/>
              <a:buNone/>
            </a:pPr>
            <a:r>
              <a:rPr lang="nl-NL" altLang="nl-NL" dirty="0">
                <a:ea typeface="ＭＳ Ｐゴシック" pitchFamily="34" charset="-128"/>
              </a:rPr>
              <a:t>Voetnoot</a:t>
            </a: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lang="nl-NL" sz="1200" kern="1200" dirty="0">
                <a:solidFill>
                  <a:schemeClr val="tx1"/>
                </a:solidFill>
                <a:effectLst/>
                <a:latin typeface="+mn-lt"/>
                <a:ea typeface="+mn-ea"/>
                <a:cs typeface="+mn-cs"/>
              </a:rPr>
              <a:t>Bovenstaande beweringen</a:t>
            </a:r>
            <a:r>
              <a:rPr lang="nl-NL" sz="1200" kern="1200" baseline="0" dirty="0">
                <a:solidFill>
                  <a:schemeClr val="tx1"/>
                </a:solidFill>
                <a:effectLst/>
                <a:latin typeface="+mn-lt"/>
                <a:ea typeface="+mn-ea"/>
                <a:cs typeface="+mn-cs"/>
              </a:rPr>
              <a:t> komen uit het artikel van Kennislink </a:t>
            </a:r>
            <a:r>
              <a:rPr lang="nl-NL" sz="1200" i="1" kern="1200" baseline="0" dirty="0">
                <a:solidFill>
                  <a:schemeClr val="tx1"/>
                </a:solidFill>
                <a:effectLst/>
                <a:latin typeface="+mn-lt"/>
                <a:ea typeface="+mn-ea"/>
                <a:cs typeface="+mn-cs"/>
              </a:rPr>
              <a:t>Eerst maken, dan horen </a:t>
            </a:r>
            <a:r>
              <a:rPr lang="nl-NL" sz="1200" kern="1200" baseline="0" dirty="0">
                <a:solidFill>
                  <a:schemeClr val="tx1"/>
                </a:solidFill>
                <a:effectLst/>
                <a:latin typeface="+mn-lt"/>
                <a:ea typeface="+mn-ea"/>
                <a:cs typeface="+mn-cs"/>
              </a:rPr>
              <a:t>en uit de presentatie van Sabine </a:t>
            </a:r>
            <a:r>
              <a:rPr lang="nl-NL" sz="1200" kern="1200" baseline="0" dirty="0" err="1">
                <a:solidFill>
                  <a:schemeClr val="tx1"/>
                </a:solidFill>
                <a:effectLst/>
                <a:latin typeface="+mn-lt"/>
                <a:ea typeface="+mn-ea"/>
                <a:cs typeface="+mn-cs"/>
              </a:rPr>
              <a:t>Hunnis</a:t>
            </a:r>
            <a:r>
              <a:rPr lang="nl-NL" sz="1200" kern="1200" baseline="0" dirty="0">
                <a:solidFill>
                  <a:schemeClr val="tx1"/>
                </a:solidFill>
                <a:effectLst/>
                <a:latin typeface="+mn-lt"/>
                <a:ea typeface="+mn-ea"/>
                <a:cs typeface="+mn-cs"/>
              </a:rPr>
              <a:t>, </a:t>
            </a:r>
            <a:r>
              <a:rPr lang="nl-NL" sz="1200" i="1" kern="1200" baseline="0" dirty="0">
                <a:solidFill>
                  <a:schemeClr val="tx1"/>
                </a:solidFill>
                <a:effectLst/>
                <a:latin typeface="+mn-lt"/>
                <a:ea typeface="+mn-ea"/>
                <a:cs typeface="+mn-cs"/>
              </a:rPr>
              <a:t>Een goed begin</a:t>
            </a:r>
            <a:r>
              <a:rPr lang="nl-NL" sz="1200" kern="1200" baseline="0" dirty="0">
                <a:solidFill>
                  <a:schemeClr val="tx1"/>
                </a:solidFill>
                <a:effectLst/>
                <a:latin typeface="+mn-lt"/>
                <a:ea typeface="+mn-ea"/>
                <a:cs typeface="+mn-cs"/>
              </a:rPr>
              <a:t> over de hersenontwikkeling bij baby’s.</a:t>
            </a:r>
            <a:endParaRPr lang="nl-NL" sz="1200" dirty="0">
              <a:effectLst/>
            </a:endParaRPr>
          </a:p>
          <a:p>
            <a:pPr marL="0" indent="0">
              <a:spcBef>
                <a:spcPct val="0"/>
              </a:spcBef>
              <a:buFont typeface="Arial" charset="0"/>
              <a:buNone/>
            </a:pPr>
            <a:endParaRPr lang="nl-NL" altLang="nl-NL"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14</a:t>
            </a:fld>
            <a:endParaRPr lang="nl-NL" altLang="nl-NL" sz="1200">
              <a:solidFill>
                <a:prstClr val="black"/>
              </a:solidFill>
            </a:endParaRPr>
          </a:p>
        </p:txBody>
      </p:sp>
    </p:spTree>
    <p:extLst>
      <p:ext uri="{BB962C8B-B14F-4D97-AF65-F5344CB8AC3E}">
        <p14:creationId xmlns:p14="http://schemas.microsoft.com/office/powerpoint/2010/main" val="186059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dirty="0">
                <a:ea typeface="ＭＳ Ｐゴシック" pitchFamily="34" charset="-128"/>
              </a:rPr>
              <a:t>We</a:t>
            </a:r>
            <a:r>
              <a:rPr lang="nl-NL" altLang="nl-NL" baseline="0" dirty="0">
                <a:ea typeface="ＭＳ Ｐゴシック" pitchFamily="34" charset="-128"/>
              </a:rPr>
              <a:t> weten nu dat het luisteren naar muziek, en het zingen en praten tegen je kind positief bijdragen aan de ontwikkeling, maar dus ook een ontspannend effect hebben op de moeder.</a:t>
            </a:r>
          </a:p>
          <a:p>
            <a:pPr marL="0" marR="0" indent="0" algn="l" defTabSz="914400" rtl="0" eaLnBrk="1" fontAlgn="auto" latinLnBrk="0" hangingPunct="1">
              <a:lnSpc>
                <a:spcPct val="100000"/>
              </a:lnSpc>
              <a:spcBef>
                <a:spcPct val="0"/>
              </a:spcBef>
              <a:spcAft>
                <a:spcPts val="0"/>
              </a:spcAft>
              <a:buClrTx/>
              <a:buSzTx/>
              <a:buFontTx/>
              <a:buNone/>
              <a:tabLst/>
              <a:defRPr/>
            </a:pPr>
            <a:r>
              <a:rPr lang="nl-NL" altLang="nl-NL" dirty="0">
                <a:ea typeface="ＭＳ Ｐゴシック" pitchFamily="34" charset="-128"/>
              </a:rPr>
              <a:t>Op </a:t>
            </a:r>
            <a:r>
              <a:rPr lang="nl-NL" altLang="nl-NL" dirty="0" err="1">
                <a:ea typeface="ＭＳ Ｐゴシック" pitchFamily="34" charset="-128"/>
              </a:rPr>
              <a:t>Spotify</a:t>
            </a:r>
            <a:r>
              <a:rPr lang="nl-NL" altLang="nl-NL" dirty="0">
                <a:ea typeface="ＭＳ Ｐゴシック" pitchFamily="34" charset="-128"/>
              </a:rPr>
              <a:t> kun je natuurlijk je favoriete muziek opzetten en lekker op bed of op de</a:t>
            </a:r>
            <a:r>
              <a:rPr lang="nl-NL" altLang="nl-NL" baseline="0" dirty="0">
                <a:ea typeface="ＭＳ Ｐゴシック" pitchFamily="34" charset="-128"/>
              </a:rPr>
              <a:t> bank gaan liggen om te ontspannen, maar er zijn ook </a:t>
            </a:r>
            <a:r>
              <a:rPr lang="nl-NL" altLang="nl-NL" baseline="0" dirty="0" err="1">
                <a:ea typeface="ＭＳ Ｐゴシック" pitchFamily="34" charset="-128"/>
              </a:rPr>
              <a:t>playlists</a:t>
            </a:r>
            <a:r>
              <a:rPr lang="nl-NL" altLang="nl-NL" baseline="0" dirty="0">
                <a:ea typeface="ＭＳ Ｐゴシック" pitchFamily="34" charset="-128"/>
              </a:rPr>
              <a:t> opgesteld voor tijdens je zwangerschap, de bevalling en daarna samen met je kind.</a:t>
            </a:r>
            <a:r>
              <a:rPr lang="en-US" altLang="nl-NL" i="1" dirty="0">
                <a:latin typeface="Futura Bk" pitchFamily="34" charset="0"/>
                <a:ea typeface="ＭＳ Ｐゴシック" pitchFamily="34" charset="-128"/>
              </a:rPr>
              <a:t> </a:t>
            </a:r>
            <a:r>
              <a:rPr lang="en-US" altLang="nl-NL" b="1" i="1" dirty="0">
                <a:latin typeface="Futura Bk" pitchFamily="34" charset="0"/>
                <a:ea typeface="ＭＳ Ｐゴシック" pitchFamily="34" charset="-128"/>
              </a:rPr>
              <a:t>(</a:t>
            </a:r>
            <a:r>
              <a:rPr lang="en-US" altLang="nl-NL" b="1" i="1" dirty="0" err="1">
                <a:latin typeface="Futura Bk" pitchFamily="34" charset="0"/>
                <a:ea typeface="ＭＳ Ｐゴシック" pitchFamily="34" charset="-128"/>
              </a:rPr>
              <a:t>Eventueel</a:t>
            </a:r>
            <a:r>
              <a:rPr lang="en-US" altLang="nl-NL" b="1" i="1" dirty="0">
                <a:latin typeface="Futura Bk" pitchFamily="34" charset="0"/>
                <a:ea typeface="ＭＳ Ｐゴシック" pitchFamily="34" charset="-128"/>
              </a:rPr>
              <a:t> </a:t>
            </a:r>
            <a:r>
              <a:rPr lang="en-US" altLang="nl-NL" b="1" i="1" dirty="0" err="1">
                <a:latin typeface="Futura Bk" pitchFamily="34" charset="0"/>
                <a:ea typeface="ＭＳ Ｐゴシック" pitchFamily="34" charset="-128"/>
              </a:rPr>
              <a:t>muziek</a:t>
            </a:r>
            <a:r>
              <a:rPr lang="en-US" altLang="nl-NL" b="1" i="1" dirty="0">
                <a:latin typeface="Futura Bk" pitchFamily="34" charset="0"/>
                <a:ea typeface="ＭＳ Ｐゴシック" pitchFamily="34" charset="-128"/>
              </a:rPr>
              <a:t> </a:t>
            </a:r>
            <a:r>
              <a:rPr lang="en-US" altLang="nl-NL" b="1" i="1" dirty="0" err="1">
                <a:latin typeface="Futura Bk" pitchFamily="34" charset="0"/>
                <a:ea typeface="ＭＳ Ｐゴシック" pitchFamily="34" charset="-128"/>
              </a:rPr>
              <a:t>laten</a:t>
            </a:r>
            <a:r>
              <a:rPr lang="en-US" altLang="nl-NL" b="1" i="1" dirty="0">
                <a:latin typeface="Futura Bk" pitchFamily="34" charset="0"/>
                <a:ea typeface="ＭＳ Ｐゴシック" pitchFamily="34" charset="-128"/>
              </a:rPr>
              <a:t> </a:t>
            </a:r>
            <a:r>
              <a:rPr lang="en-US" altLang="nl-NL" b="1" i="1" dirty="0" err="1">
                <a:latin typeface="Futura Bk" pitchFamily="34" charset="0"/>
                <a:ea typeface="ＭＳ Ｐゴシック" pitchFamily="34" charset="-128"/>
              </a:rPr>
              <a:t>horen</a:t>
            </a:r>
            <a:r>
              <a:rPr lang="en-US" altLang="nl-NL" b="1" i="1" dirty="0">
                <a:latin typeface="Futura Bk" pitchFamily="34" charset="0"/>
                <a:ea typeface="ＭＳ Ｐゴシック" pitchFamily="34" charset="-128"/>
              </a:rPr>
              <a:t>: word je </a:t>
            </a:r>
            <a:r>
              <a:rPr lang="en-US" altLang="nl-NL" b="1" i="1" dirty="0" err="1">
                <a:latin typeface="Futura Bk" pitchFamily="34" charset="0"/>
                <a:ea typeface="ＭＳ Ｐゴシック" pitchFamily="34" charset="-128"/>
              </a:rPr>
              <a:t>er</a:t>
            </a:r>
            <a:r>
              <a:rPr lang="en-US" altLang="nl-NL" b="1" i="1" dirty="0">
                <a:latin typeface="Futura Bk" pitchFamily="34" charset="0"/>
                <a:ea typeface="ＭＳ Ｐゴシック" pitchFamily="34" charset="-128"/>
              </a:rPr>
              <a:t> </a:t>
            </a:r>
            <a:r>
              <a:rPr lang="en-US" altLang="nl-NL" b="1" i="1" dirty="0" err="1">
                <a:latin typeface="Futura Bk" pitchFamily="34" charset="0"/>
                <a:ea typeface="ＭＳ Ｐゴシック" pitchFamily="34" charset="-128"/>
              </a:rPr>
              <a:t>rustig</a:t>
            </a:r>
            <a:r>
              <a:rPr lang="en-US" altLang="nl-NL" b="1" i="1" dirty="0">
                <a:latin typeface="Futura Bk" pitchFamily="34" charset="0"/>
                <a:ea typeface="ＭＳ Ｐゴシック" pitchFamily="34" charset="-128"/>
              </a:rPr>
              <a:t> van?)</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nl-NL" baseline="0" dirty="0">
              <a:ea typeface="ＭＳ Ｐゴシック"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nl-NL" altLang="nl-NL" dirty="0">
                <a:ea typeface="ＭＳ Ｐゴシック" pitchFamily="34" charset="-128"/>
              </a:rPr>
              <a:t>In het</a:t>
            </a:r>
            <a:r>
              <a:rPr lang="nl-NL" altLang="nl-NL" baseline="0" dirty="0">
                <a:ea typeface="ＭＳ Ｐゴシック" pitchFamily="34" charset="-128"/>
              </a:rPr>
              <a:t> Nederlands in</a:t>
            </a:r>
            <a:r>
              <a:rPr lang="nl-NL" altLang="nl-NL" dirty="0">
                <a:ea typeface="ＭＳ Ｐゴシック" pitchFamily="34" charset="-128"/>
              </a:rPr>
              <a:t> niets te vinden op </a:t>
            </a:r>
            <a:r>
              <a:rPr lang="nl-NL" altLang="nl-NL" dirty="0" err="1">
                <a:ea typeface="ＭＳ Ｐゴシック" pitchFamily="34" charset="-128"/>
              </a:rPr>
              <a:t>Spotify</a:t>
            </a:r>
            <a:r>
              <a:rPr lang="nl-NL" altLang="nl-NL" dirty="0">
                <a:ea typeface="ＭＳ Ｐゴシック" pitchFamily="34" charset="-128"/>
              </a:rPr>
              <a:t>, maar</a:t>
            </a:r>
            <a:r>
              <a:rPr lang="nl-NL" altLang="nl-NL" baseline="0" dirty="0">
                <a:ea typeface="ＭＳ Ｐゴシック" pitchFamily="34" charset="-128"/>
              </a:rPr>
              <a:t> er zijn wel </a:t>
            </a:r>
            <a:r>
              <a:rPr lang="nl-NL" altLang="nl-NL" baseline="0" dirty="0" err="1">
                <a:ea typeface="ＭＳ Ｐゴシック" pitchFamily="34" charset="-128"/>
              </a:rPr>
              <a:t>playlists</a:t>
            </a:r>
            <a:r>
              <a:rPr lang="nl-NL" altLang="nl-NL" baseline="0" dirty="0">
                <a:ea typeface="ＭＳ Ｐゴシック" pitchFamily="34" charset="-128"/>
              </a:rPr>
              <a:t> in het Engels. Zoek bijvoorbeeld eens op </a:t>
            </a:r>
            <a:r>
              <a:rPr lang="nl-NL" altLang="nl-NL" baseline="0" dirty="0" err="1">
                <a:ea typeface="ＭＳ Ｐゴシック" pitchFamily="34" charset="-128"/>
              </a:rPr>
              <a:t>Pregnancy</a:t>
            </a:r>
            <a:r>
              <a:rPr lang="nl-NL" altLang="nl-NL" baseline="0" dirty="0">
                <a:ea typeface="ＭＳ Ｐゴシック" pitchFamily="34" charset="-128"/>
              </a:rPr>
              <a:t>. Wel keus heb je op YouTube.</a:t>
            </a:r>
            <a:endParaRPr lang="nl-NL" altLang="nl-NL" b="1" i="1" dirty="0">
              <a:latin typeface="Futura Bk" pitchFamily="34" charset="0"/>
              <a:ea typeface="ＭＳ Ｐゴシック" pitchFamily="34" charset="-128"/>
            </a:endParaRPr>
          </a:p>
          <a:p>
            <a:pPr>
              <a:spcBef>
                <a:spcPct val="0"/>
              </a:spcBef>
            </a:pPr>
            <a:endParaRPr lang="en-US" altLang="nl-NL" baseline="0" dirty="0">
              <a:ea typeface="ＭＳ Ｐゴシック" pitchFamily="34" charset="-128"/>
            </a:endParaRPr>
          </a:p>
          <a:p>
            <a:pPr>
              <a:spcBef>
                <a:spcPct val="0"/>
              </a:spcBef>
            </a:pPr>
            <a:endParaRPr lang="nl-NL" altLang="nl-NL" baseline="0" dirty="0">
              <a:ea typeface="ＭＳ Ｐゴシック" pitchFamily="34" charset="-128"/>
            </a:endParaRPr>
          </a:p>
          <a:p>
            <a:pPr>
              <a:spcBef>
                <a:spcPct val="0"/>
              </a:spcBef>
            </a:pPr>
            <a:r>
              <a:rPr lang="nl-NL" altLang="nl-NL" baseline="0" dirty="0">
                <a:ea typeface="ＭＳ Ｐゴシック" pitchFamily="34" charset="-128"/>
              </a:rPr>
              <a:t>LET OP! Voel even aan of je deze vraag kunt stellen; </a:t>
            </a:r>
            <a:r>
              <a:rPr lang="nl-NL" altLang="nl-NL" b="1" baseline="0" dirty="0">
                <a:ea typeface="ＭＳ Ｐゴシック" pitchFamily="34" charset="-128"/>
              </a:rPr>
              <a:t>Is het praten en zingen tegen je buik herkenbaar, doet iemand dit al? </a:t>
            </a:r>
            <a:endParaRPr lang="nl-NL" altLang="nl-NL" b="1" dirty="0">
              <a:ea typeface="ＭＳ Ｐゴシック" pitchFamily="34" charset="-128"/>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altLang="nl-NL" b="0" baseline="0" dirty="0">
              <a:ea typeface="ＭＳ Ｐゴシック" pitchFamily="34" charset="-128"/>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altLang="nl-NL" b="0" baseline="0" dirty="0" err="1">
                <a:ea typeface="ＭＳ Ｐゴシック" pitchFamily="34" charset="-128"/>
              </a:rPr>
              <a:t>Niet</a:t>
            </a:r>
            <a:r>
              <a:rPr lang="en-US" altLang="nl-NL" b="0" baseline="0" dirty="0">
                <a:ea typeface="ＭＳ Ｐゴシック" pitchFamily="34" charset="-128"/>
              </a:rPr>
              <a:t> </a:t>
            </a:r>
            <a:r>
              <a:rPr lang="en-US" altLang="nl-NL" b="0" baseline="0" dirty="0" err="1">
                <a:ea typeface="ＭＳ Ｐゴシック" pitchFamily="34" charset="-128"/>
              </a:rPr>
              <a:t>voor</a:t>
            </a:r>
            <a:r>
              <a:rPr lang="en-US" altLang="nl-NL" b="0" baseline="0" dirty="0">
                <a:ea typeface="ＭＳ Ｐゴシック" pitchFamily="34" charset="-128"/>
              </a:rPr>
              <a:t> </a:t>
            </a:r>
            <a:r>
              <a:rPr lang="en-US" altLang="nl-NL" b="0" baseline="0" dirty="0" err="1">
                <a:ea typeface="ＭＳ Ｐゴシック" pitchFamily="34" charset="-128"/>
              </a:rPr>
              <a:t>niets</a:t>
            </a:r>
            <a:r>
              <a:rPr lang="en-US" altLang="nl-NL" b="0" baseline="0" dirty="0">
                <a:ea typeface="ＭＳ Ｐゴシック" pitchFamily="34" charset="-128"/>
              </a:rPr>
              <a:t> </a:t>
            </a:r>
            <a:r>
              <a:rPr lang="en-US" altLang="nl-NL" b="0" baseline="0" dirty="0" err="1">
                <a:ea typeface="ＭＳ Ｐゴシック" pitchFamily="34" charset="-128"/>
              </a:rPr>
              <a:t>zijn</a:t>
            </a:r>
            <a:r>
              <a:rPr lang="en-US" altLang="nl-NL" b="0" baseline="0" dirty="0">
                <a:ea typeface="ＭＳ Ｐゴシック" pitchFamily="34" charset="-128"/>
              </a:rPr>
              <a:t> de </a:t>
            </a:r>
            <a:r>
              <a:rPr lang="en-US" altLang="nl-NL" b="0" baseline="0" dirty="0" err="1">
                <a:ea typeface="ＭＳ Ｐゴシック" pitchFamily="34" charset="-128"/>
              </a:rPr>
              <a:t>herkenbare</a:t>
            </a:r>
            <a:r>
              <a:rPr lang="en-US" altLang="nl-NL" b="0" baseline="0" dirty="0">
                <a:ea typeface="ＭＳ Ｐゴシック" pitchFamily="34" charset="-128"/>
              </a:rPr>
              <a:t> </a:t>
            </a:r>
            <a:r>
              <a:rPr lang="en-US" altLang="nl-NL" b="0" baseline="0" dirty="0" err="1">
                <a:ea typeface="ＭＳ Ｐゴシック" pitchFamily="34" charset="-128"/>
              </a:rPr>
              <a:t>liedjes</a:t>
            </a:r>
            <a:r>
              <a:rPr lang="en-US" altLang="nl-NL" b="0" baseline="0" dirty="0">
                <a:ea typeface="ＭＳ Ｐゴシック" pitchFamily="34" charset="-128"/>
              </a:rPr>
              <a:t> zo oud en </a:t>
            </a:r>
            <a:r>
              <a:rPr lang="en-US" altLang="nl-NL" b="0" baseline="0" dirty="0" err="1">
                <a:ea typeface="ＭＳ Ｐゴシック" pitchFamily="34" charset="-128"/>
              </a:rPr>
              <a:t>ouderwets</a:t>
            </a:r>
            <a:r>
              <a:rPr lang="en-US" altLang="nl-NL" b="0" baseline="0" dirty="0">
                <a:ea typeface="ＭＳ Ｐゴシック" pitchFamily="34" charset="-128"/>
              </a:rPr>
              <a:t>: wat </a:t>
            </a:r>
            <a:r>
              <a:rPr lang="en-US" altLang="nl-NL" b="0" baseline="0" dirty="0" err="1">
                <a:ea typeface="ＭＳ Ｐゴシック" pitchFamily="34" charset="-128"/>
              </a:rPr>
              <a:t>wij</a:t>
            </a:r>
            <a:r>
              <a:rPr lang="en-US" altLang="nl-NL" b="0" baseline="0" dirty="0">
                <a:ea typeface="ＭＳ Ｐゴシック" pitchFamily="34" charset="-128"/>
              </a:rPr>
              <a:t> </a:t>
            </a:r>
            <a:r>
              <a:rPr lang="en-US" altLang="nl-NL" b="0" baseline="0" dirty="0" err="1">
                <a:ea typeface="ＭＳ Ｐゴシック" pitchFamily="34" charset="-128"/>
              </a:rPr>
              <a:t>vroeg</a:t>
            </a:r>
            <a:r>
              <a:rPr lang="en-US" altLang="nl-NL" b="0" baseline="0" dirty="0">
                <a:ea typeface="ＭＳ Ｐゴシック" pitchFamily="34" charset="-128"/>
              </a:rPr>
              <a:t> </a:t>
            </a:r>
            <a:r>
              <a:rPr lang="en-US" altLang="nl-NL" b="0" baseline="0" dirty="0" err="1">
                <a:ea typeface="ＭＳ Ｐゴシック" pitchFamily="34" charset="-128"/>
              </a:rPr>
              <a:t>hoorden</a:t>
            </a:r>
            <a:r>
              <a:rPr lang="en-US" altLang="nl-NL" b="0" baseline="0" dirty="0">
                <a:ea typeface="ＭＳ Ｐゴシック" pitchFamily="34" charset="-128"/>
              </a:rPr>
              <a:t>, </a:t>
            </a:r>
            <a:r>
              <a:rPr lang="en-US" altLang="nl-NL" b="0" baseline="0" dirty="0" err="1">
                <a:ea typeface="ＭＳ Ｐゴシック" pitchFamily="34" charset="-128"/>
              </a:rPr>
              <a:t>komt</a:t>
            </a:r>
            <a:r>
              <a:rPr lang="en-US" altLang="nl-NL" b="0" baseline="0" dirty="0">
                <a:ea typeface="ＭＳ Ｐゴシック" pitchFamily="34" charset="-128"/>
              </a:rPr>
              <a:t> </a:t>
            </a:r>
            <a:r>
              <a:rPr lang="en-US" altLang="nl-NL" b="0" i="0" baseline="0" dirty="0">
                <a:ea typeface="ＭＳ Ｐゴシック" pitchFamily="34" charset="-128"/>
              </a:rPr>
              <a:t>nu </a:t>
            </a:r>
            <a:r>
              <a:rPr lang="en-US" altLang="nl-NL" b="0" i="0" baseline="0" dirty="0" err="1">
                <a:ea typeface="ＭＳ Ｐゴシック" pitchFamily="34" charset="-128"/>
              </a:rPr>
              <a:t>weer</a:t>
            </a:r>
            <a:r>
              <a:rPr lang="en-US" altLang="nl-NL" b="0" i="0" baseline="0" dirty="0">
                <a:ea typeface="ＭＳ Ｐゴシック" pitchFamily="34" charset="-128"/>
              </a:rPr>
              <a:t> </a:t>
            </a:r>
            <a:r>
              <a:rPr lang="en-US" altLang="nl-NL" b="0" i="0" baseline="0" dirty="0" err="1">
                <a:ea typeface="ＭＳ Ｐゴシック" pitchFamily="34" charset="-128"/>
              </a:rPr>
              <a:t>naar</a:t>
            </a:r>
            <a:r>
              <a:rPr lang="en-US" altLang="nl-NL" b="0" i="0" baseline="0" dirty="0">
                <a:ea typeface="ＭＳ Ｐゴシック" pitchFamily="34" charset="-128"/>
              </a:rPr>
              <a:t> </a:t>
            </a:r>
            <a:r>
              <a:rPr lang="en-US" altLang="nl-NL" b="0" i="0" baseline="0" dirty="0" err="1">
                <a:ea typeface="ＭＳ Ｐゴシック" pitchFamily="34" charset="-128"/>
              </a:rPr>
              <a:t>boven</a:t>
            </a:r>
            <a:r>
              <a:rPr lang="en-US" altLang="nl-NL" b="0" i="1" baseline="0" dirty="0">
                <a:ea typeface="ＭＳ Ｐゴシック" pitchFamily="34" charset="-128"/>
              </a:rPr>
              <a:t>. </a:t>
            </a:r>
            <a:r>
              <a:rPr lang="en-US" altLang="nl-NL" b="1" i="1" baseline="0" dirty="0">
                <a:ea typeface="ＭＳ Ｐゴシック" pitchFamily="34" charset="-128"/>
              </a:rPr>
              <a:t>Kent </a:t>
            </a:r>
            <a:r>
              <a:rPr lang="en-US" altLang="nl-NL" b="1" i="1" baseline="0" dirty="0" err="1">
                <a:ea typeface="ＭＳ Ｐゴシック" pitchFamily="34" charset="-128"/>
              </a:rPr>
              <a:t>iemand</a:t>
            </a:r>
            <a:r>
              <a:rPr lang="en-US" altLang="nl-NL" b="1" i="1" baseline="0" dirty="0">
                <a:ea typeface="ＭＳ Ｐゴシック" pitchFamily="34" charset="-128"/>
              </a:rPr>
              <a:t> nog </a:t>
            </a:r>
            <a:r>
              <a:rPr lang="en-US" altLang="nl-NL" b="1" i="1" baseline="0" dirty="0" err="1">
                <a:ea typeface="ＭＳ Ｐゴシック" pitchFamily="34" charset="-128"/>
              </a:rPr>
              <a:t>een</a:t>
            </a:r>
            <a:r>
              <a:rPr lang="en-US" altLang="nl-NL" b="1" i="1" baseline="0" dirty="0">
                <a:ea typeface="ＭＳ Ｐゴシック" pitchFamily="34" charset="-128"/>
              </a:rPr>
              <a:t> oud </a:t>
            </a:r>
            <a:r>
              <a:rPr lang="en-US" altLang="nl-NL" b="1" i="1" baseline="0" dirty="0" err="1">
                <a:ea typeface="ＭＳ Ｐゴシック" pitchFamily="34" charset="-128"/>
              </a:rPr>
              <a:t>liedje</a:t>
            </a:r>
            <a:r>
              <a:rPr lang="en-US" altLang="nl-NL" b="1" i="1" baseline="0" dirty="0">
                <a:ea typeface="ＭＳ Ｐゴシック" pitchFamily="34" charset="-128"/>
              </a:rPr>
              <a:t> </a:t>
            </a:r>
            <a:r>
              <a:rPr lang="en-US" altLang="nl-NL" b="1" i="1" baseline="0" dirty="0" err="1">
                <a:ea typeface="ＭＳ Ｐゴシック" pitchFamily="34" charset="-128"/>
              </a:rPr>
              <a:t>uit</a:t>
            </a:r>
            <a:r>
              <a:rPr lang="en-US" altLang="nl-NL" b="1" i="1" baseline="0" dirty="0">
                <a:ea typeface="ＭＳ Ｐゴシック" pitchFamily="34" charset="-128"/>
              </a:rPr>
              <a:t> de </a:t>
            </a:r>
            <a:r>
              <a:rPr lang="en-US" altLang="nl-NL" b="1" i="1" baseline="0" dirty="0" err="1">
                <a:ea typeface="ＭＳ Ｐゴシック" pitchFamily="34" charset="-128"/>
              </a:rPr>
              <a:t>eigen</a:t>
            </a:r>
            <a:r>
              <a:rPr lang="en-US" altLang="nl-NL" b="1" i="1" baseline="0" dirty="0">
                <a:ea typeface="ＭＳ Ｐゴシック" pitchFamily="34" charset="-128"/>
              </a:rPr>
              <a:t> </a:t>
            </a:r>
            <a:r>
              <a:rPr lang="en-US" altLang="nl-NL" b="1" i="1" baseline="0" dirty="0" err="1">
                <a:ea typeface="ＭＳ Ｐゴシック" pitchFamily="34" charset="-128"/>
              </a:rPr>
              <a:t>kindertijd</a:t>
            </a:r>
            <a:r>
              <a:rPr lang="en-US" altLang="nl-NL" b="1" i="1" baseline="0" dirty="0">
                <a:ea typeface="ＭＳ Ｐゴシック" pitchFamily="34" charset="-128"/>
              </a:rPr>
              <a:t>?</a:t>
            </a:r>
            <a:endParaRPr lang="nl-NL" altLang="nl-NL" b="1" i="1" baseline="0" dirty="0">
              <a:ea typeface="ＭＳ Ｐゴシック" pitchFamily="34" charset="-128"/>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nl-NL" altLang="nl-NL" b="1" i="1" baseline="0" dirty="0">
              <a:ea typeface="ＭＳ Ｐゴシック" pitchFamily="34" charset="-128"/>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nl-NL" altLang="nl-NL" b="1" i="1" baseline="0" dirty="0">
                <a:ea typeface="ＭＳ Ｐゴシック" pitchFamily="34" charset="-128"/>
              </a:rPr>
              <a:t>Waar vind je leuke kinderliedjes?</a:t>
            </a:r>
          </a:p>
          <a:p>
            <a:pPr marL="171450" marR="0" lvl="1" indent="-171450" algn="l" defTabSz="914400" rtl="0" eaLnBrk="1" fontAlgn="auto" latinLnBrk="0" hangingPunct="1">
              <a:lnSpc>
                <a:spcPct val="100000"/>
              </a:lnSpc>
              <a:spcBef>
                <a:spcPct val="0"/>
              </a:spcBef>
              <a:spcAft>
                <a:spcPts val="0"/>
              </a:spcAft>
              <a:buClrTx/>
              <a:buSzTx/>
              <a:buFont typeface="Arial" charset="0"/>
              <a:buChar char="•"/>
              <a:tabLst/>
              <a:defRPr/>
            </a:pPr>
            <a:r>
              <a:rPr lang="nl-NL" altLang="nl-NL" b="0" dirty="0">
                <a:ea typeface="ＭＳ Ｐゴシック" pitchFamily="34" charset="-128"/>
              </a:rPr>
              <a:t>Laat de </a:t>
            </a:r>
            <a:r>
              <a:rPr lang="nl-NL" altLang="nl-NL" b="0" dirty="0" err="1">
                <a:ea typeface="ＭＳ Ｐゴシック" pitchFamily="34" charset="-128"/>
              </a:rPr>
              <a:t>playlist</a:t>
            </a:r>
            <a:r>
              <a:rPr lang="nl-NL" altLang="nl-NL" b="0" baseline="0" dirty="0">
                <a:ea typeface="ＭＳ Ｐゴシック" pitchFamily="34" charset="-128"/>
              </a:rPr>
              <a:t> van </a:t>
            </a:r>
            <a:r>
              <a:rPr lang="nl-NL" altLang="nl-NL" b="0" baseline="0" dirty="0" err="1">
                <a:ea typeface="ＭＳ Ｐゴシック" pitchFamily="34" charset="-128"/>
              </a:rPr>
              <a:t>BoekStart</a:t>
            </a:r>
            <a:r>
              <a:rPr lang="nl-NL" altLang="nl-NL" b="0" baseline="0" dirty="0">
                <a:ea typeface="ＭＳ Ｐゴシック" pitchFamily="34" charset="-128"/>
              </a:rPr>
              <a:t> zien met kinderliedjes: </a:t>
            </a:r>
          </a:p>
          <a:p>
            <a:pPr marL="628650" marR="0" lvl="2" indent="-171450" algn="l" defTabSz="914400" rtl="0" eaLnBrk="1" fontAlgn="auto" latinLnBrk="0" hangingPunct="1">
              <a:lnSpc>
                <a:spcPct val="100000"/>
              </a:lnSpc>
              <a:spcBef>
                <a:spcPct val="0"/>
              </a:spcBef>
              <a:spcAft>
                <a:spcPts val="0"/>
              </a:spcAft>
              <a:buClrTx/>
              <a:buSzTx/>
              <a:buFont typeface="Arial" charset="0"/>
              <a:buChar char="•"/>
              <a:tabLst/>
              <a:defRPr/>
            </a:pPr>
            <a:r>
              <a:rPr lang="nl-NL" altLang="nl-NL" b="0" baseline="0" dirty="0">
                <a:ea typeface="ＭＳ Ｐゴシック" pitchFamily="34" charset="-128"/>
              </a:rPr>
              <a:t>als je kinderliedjes intikt in het zoekvenster, krijg je ook heel veel andere resultaten </a:t>
            </a:r>
          </a:p>
          <a:p>
            <a:pPr marL="171450" marR="0" lvl="1" indent="-171450" algn="l" defTabSz="914400" rtl="0" eaLnBrk="1" fontAlgn="auto" latinLnBrk="0" hangingPunct="1">
              <a:lnSpc>
                <a:spcPct val="100000"/>
              </a:lnSpc>
              <a:spcBef>
                <a:spcPct val="0"/>
              </a:spcBef>
              <a:spcAft>
                <a:spcPts val="0"/>
              </a:spcAft>
              <a:buClrTx/>
              <a:buSzTx/>
              <a:buFont typeface="Arial" charset="0"/>
              <a:buChar char="•"/>
              <a:tabLst/>
              <a:defRPr/>
            </a:pPr>
            <a:r>
              <a:rPr lang="nl-NL" altLang="nl-NL" b="0" baseline="0" dirty="0">
                <a:ea typeface="ＭＳ Ｐゴシック" pitchFamily="34" charset="-128"/>
              </a:rPr>
              <a:t>Neem ook wat boeken mee met liedjes zoals die van Mies van Hout</a:t>
            </a:r>
          </a:p>
          <a:p>
            <a:pPr marL="171450" marR="0" lvl="1" indent="-171450" algn="l" defTabSz="914400" rtl="0" eaLnBrk="1" fontAlgn="auto" latinLnBrk="0" hangingPunct="1">
              <a:lnSpc>
                <a:spcPct val="100000"/>
              </a:lnSpc>
              <a:spcBef>
                <a:spcPct val="0"/>
              </a:spcBef>
              <a:spcAft>
                <a:spcPts val="0"/>
              </a:spcAft>
              <a:buClrTx/>
              <a:buSzTx/>
              <a:buFont typeface="Arial" charset="0"/>
              <a:buChar char="•"/>
              <a:tabLst/>
              <a:defRPr/>
            </a:pPr>
            <a:r>
              <a:rPr lang="en-US" altLang="nl-NL" b="0" baseline="0" dirty="0" err="1">
                <a:ea typeface="ＭＳ Ｐゴシック" pitchFamily="34" charset="-128"/>
              </a:rPr>
              <a:t>Bakerrijm</a:t>
            </a:r>
            <a:r>
              <a:rPr lang="en-US" altLang="nl-NL" b="0" baseline="0" dirty="0">
                <a:ea typeface="ＭＳ Ｐゴシック" pitchFamily="34" charset="-128"/>
              </a:rPr>
              <a:t> </a:t>
            </a:r>
            <a:r>
              <a:rPr lang="en-US" altLang="nl-NL" b="0" baseline="0" dirty="0" err="1">
                <a:ea typeface="ＭＳ Ｐゴシック" pitchFamily="34" charset="-128"/>
              </a:rPr>
              <a:t>liedjes</a:t>
            </a:r>
            <a:r>
              <a:rPr lang="en-US" altLang="nl-NL" b="0" baseline="0" dirty="0">
                <a:ea typeface="ＭＳ Ｐゴシック" pitchFamily="34" charset="-128"/>
              </a:rPr>
              <a:t>/ nursery rhymes, </a:t>
            </a:r>
            <a:r>
              <a:rPr lang="en-US" altLang="nl-NL" b="0" baseline="0" dirty="0" err="1">
                <a:ea typeface="ＭＳ Ｐゴシック" pitchFamily="34" charset="-128"/>
              </a:rPr>
              <a:t>Taal</a:t>
            </a:r>
            <a:r>
              <a:rPr lang="en-US" altLang="nl-NL" b="0" baseline="0" dirty="0">
                <a:ea typeface="ＭＳ Ｐゴシック" pitchFamily="34" charset="-128"/>
              </a:rPr>
              <a:t> van </a:t>
            </a:r>
            <a:r>
              <a:rPr lang="en-US" altLang="nl-NL" b="0" baseline="0" dirty="0" err="1">
                <a:ea typeface="ＭＳ Ｐゴシック" pitchFamily="34" charset="-128"/>
              </a:rPr>
              <a:t>je</a:t>
            </a:r>
            <a:r>
              <a:rPr lang="en-US" altLang="nl-NL" b="0" baseline="0" dirty="0">
                <a:ea typeface="ＭＳ Ｐゴシック" pitchFamily="34" charset="-128"/>
              </a:rPr>
              <a:t> hart, </a:t>
            </a:r>
            <a:r>
              <a:rPr lang="en-US" altLang="nl-NL" b="0" baseline="0" dirty="0" err="1">
                <a:ea typeface="ＭＳ Ｐゴシック" pitchFamily="34" charset="-128"/>
              </a:rPr>
              <a:t>meestal</a:t>
            </a:r>
            <a:r>
              <a:rPr lang="en-US" altLang="nl-NL" b="0" baseline="0" dirty="0">
                <a:ea typeface="ＭＳ Ｐゴシック" pitchFamily="34" charset="-128"/>
              </a:rPr>
              <a:t> </a:t>
            </a:r>
            <a:r>
              <a:rPr lang="en-US" altLang="nl-NL" b="0" baseline="0" dirty="0" err="1">
                <a:ea typeface="ＭＳ Ｐゴシック" pitchFamily="34" charset="-128"/>
              </a:rPr>
              <a:t>eerste</a:t>
            </a:r>
            <a:r>
              <a:rPr lang="en-US" altLang="nl-NL" b="0" baseline="0" dirty="0">
                <a:ea typeface="ＭＳ Ｐゴシック" pitchFamily="34" charset="-128"/>
              </a:rPr>
              <a:t> </a:t>
            </a:r>
            <a:r>
              <a:rPr lang="en-US" altLang="nl-NL" b="0" baseline="0" dirty="0" err="1">
                <a:ea typeface="ＭＳ Ｐゴシック" pitchFamily="34" charset="-128"/>
              </a:rPr>
              <a:t>gehoorde</a:t>
            </a:r>
            <a:r>
              <a:rPr lang="en-US" altLang="nl-NL" b="0" baseline="0" dirty="0">
                <a:ea typeface="ＭＳ Ｐゴシック" pitchFamily="34" charset="-128"/>
              </a:rPr>
              <a:t> </a:t>
            </a:r>
            <a:r>
              <a:rPr lang="en-US" altLang="nl-NL" b="0" baseline="0" dirty="0" err="1">
                <a:ea typeface="ＭＳ Ｐゴシック" pitchFamily="34" charset="-128"/>
              </a:rPr>
              <a:t>taal</a:t>
            </a:r>
            <a:r>
              <a:rPr lang="en-US" altLang="nl-NL" b="0" baseline="0" dirty="0">
                <a:ea typeface="ＭＳ Ｐゴシック" pitchFamily="34" charset="-128"/>
              </a:rPr>
              <a:t>; </a:t>
            </a:r>
            <a:r>
              <a:rPr lang="en-US" altLang="nl-NL" b="0" baseline="0" dirty="0" err="1">
                <a:ea typeface="ＭＳ Ｐゴシック" pitchFamily="34" charset="-128"/>
              </a:rPr>
              <a:t>herkenning</a:t>
            </a:r>
            <a:r>
              <a:rPr lang="en-US" altLang="nl-NL" b="0" baseline="0" dirty="0">
                <a:ea typeface="ＭＳ Ｐゴシック" pitchFamily="34" charset="-128"/>
              </a:rPr>
              <a:t>.  </a:t>
            </a:r>
            <a:r>
              <a:rPr lang="en-US" altLang="nl-NL" sz="1400" b="0" baseline="0" dirty="0">
                <a:solidFill>
                  <a:srgbClr val="FF0000"/>
                </a:solidFill>
                <a:ea typeface="ＭＳ Ｐゴシック" pitchFamily="34" charset="-128"/>
              </a:rPr>
              <a:t>(</a:t>
            </a:r>
            <a:r>
              <a:rPr lang="en-US" altLang="nl-NL" sz="1600" b="0" baseline="0" dirty="0" err="1">
                <a:solidFill>
                  <a:srgbClr val="FF0000"/>
                </a:solidFill>
                <a:ea typeface="ＭＳ Ｐゴシック" pitchFamily="34" charset="-128"/>
              </a:rPr>
              <a:t>hier</a:t>
            </a:r>
            <a:r>
              <a:rPr lang="en-US" altLang="nl-NL" sz="1600" b="0" baseline="0" dirty="0">
                <a:solidFill>
                  <a:srgbClr val="FF0000"/>
                </a:solidFill>
                <a:ea typeface="ＭＳ Ｐゴシック" pitchFamily="34" charset="-128"/>
              </a:rPr>
              <a:t> </a:t>
            </a:r>
            <a:r>
              <a:rPr lang="en-US" altLang="nl-NL" sz="1600" b="0" baseline="0" dirty="0" err="1">
                <a:solidFill>
                  <a:srgbClr val="FF0000"/>
                </a:solidFill>
                <a:ea typeface="ＭＳ Ｐゴシック" pitchFamily="34" charset="-128"/>
              </a:rPr>
              <a:t>moest</a:t>
            </a:r>
            <a:r>
              <a:rPr lang="en-US" altLang="nl-NL" sz="1600" b="0" baseline="0" dirty="0">
                <a:solidFill>
                  <a:srgbClr val="FF0000"/>
                </a:solidFill>
                <a:ea typeface="ＭＳ Ｐゴシック" pitchFamily="34" charset="-128"/>
              </a:rPr>
              <a:t> </a:t>
            </a:r>
            <a:r>
              <a:rPr lang="en-US" altLang="nl-NL" sz="1600" b="0" baseline="0" dirty="0" err="1">
                <a:solidFill>
                  <a:srgbClr val="FF0000"/>
                </a:solidFill>
                <a:ea typeface="ＭＳ Ｐゴシック" pitchFamily="34" charset="-128"/>
              </a:rPr>
              <a:t>ik</a:t>
            </a:r>
            <a:r>
              <a:rPr lang="en-US" altLang="nl-NL" sz="1600" b="0" baseline="0" dirty="0">
                <a:solidFill>
                  <a:srgbClr val="FF0000"/>
                </a:solidFill>
                <a:ea typeface="ＭＳ Ｐゴシック" pitchFamily="34" charset="-128"/>
              </a:rPr>
              <a:t> nog wat </a:t>
            </a:r>
            <a:r>
              <a:rPr lang="en-US" altLang="nl-NL" sz="1600" b="0" baseline="0" dirty="0" err="1">
                <a:solidFill>
                  <a:srgbClr val="FF0000"/>
                </a:solidFill>
                <a:ea typeface="ＭＳ Ｐゴシック" pitchFamily="34" charset="-128"/>
              </a:rPr>
              <a:t>toevoegen</a:t>
            </a:r>
            <a:r>
              <a:rPr lang="mr-IN" altLang="nl-NL" sz="1600" b="0" baseline="0" dirty="0">
                <a:solidFill>
                  <a:srgbClr val="FF0000"/>
                </a:solidFill>
                <a:ea typeface="ＭＳ Ｐゴシック" pitchFamily="34" charset="-128"/>
              </a:rPr>
              <a:t>…</a:t>
            </a:r>
            <a:r>
              <a:rPr lang="nl-NL" altLang="nl-NL" sz="1600" b="0" baseline="0" dirty="0">
                <a:solidFill>
                  <a:srgbClr val="FF0000"/>
                </a:solidFill>
                <a:ea typeface="ＭＳ Ｐゴシック" pitchFamily="34" charset="-128"/>
              </a:rPr>
              <a:t>, maar weet ook niet meer wat!?)</a:t>
            </a:r>
            <a:endParaRPr lang="en-US" altLang="nl-NL" sz="1600" b="0" baseline="0" dirty="0">
              <a:solidFill>
                <a:srgbClr val="FF0000"/>
              </a:solidFill>
              <a:ea typeface="ＭＳ Ｐゴシック" pitchFamily="34" charset="-128"/>
            </a:endParaRPr>
          </a:p>
          <a:p>
            <a:pPr marL="171450" marR="0" lvl="1" indent="-171450" algn="l" defTabSz="914400" rtl="0" eaLnBrk="1" fontAlgn="auto" latinLnBrk="0" hangingPunct="1">
              <a:lnSpc>
                <a:spcPct val="100000"/>
              </a:lnSpc>
              <a:spcBef>
                <a:spcPct val="0"/>
              </a:spcBef>
              <a:spcAft>
                <a:spcPts val="0"/>
              </a:spcAft>
              <a:buClrTx/>
              <a:buSzTx/>
              <a:buFont typeface="Arial" charset="0"/>
              <a:buChar char="•"/>
              <a:tabLst/>
              <a:defRPr/>
            </a:pPr>
            <a:r>
              <a:rPr lang="en-US" altLang="nl-NL" b="0" baseline="0" dirty="0">
                <a:ea typeface="ＭＳ Ｐゴシック" pitchFamily="34" charset="-128"/>
              </a:rPr>
              <a:t>Op internet </a:t>
            </a:r>
            <a:r>
              <a:rPr lang="en-US" altLang="nl-NL" b="0" baseline="0" dirty="0" err="1">
                <a:ea typeface="ＭＳ Ｐゴシック" pitchFamily="34" charset="-128"/>
              </a:rPr>
              <a:t>zijn</a:t>
            </a:r>
            <a:r>
              <a:rPr lang="en-US" altLang="nl-NL" b="0" baseline="0" dirty="0">
                <a:ea typeface="ＭＳ Ｐゴシック" pitchFamily="34" charset="-128"/>
              </a:rPr>
              <a:t> </a:t>
            </a:r>
            <a:r>
              <a:rPr lang="en-US" altLang="nl-NL" b="0" baseline="0" dirty="0" err="1">
                <a:ea typeface="ＭＳ Ｐゴシック" pitchFamily="34" charset="-128"/>
              </a:rPr>
              <a:t>kinderliedjes</a:t>
            </a:r>
            <a:r>
              <a:rPr lang="en-US" altLang="nl-NL" b="0" baseline="0" dirty="0">
                <a:ea typeface="ＭＳ Ｐゴシック" pitchFamily="34" charset="-128"/>
              </a:rPr>
              <a:t> </a:t>
            </a:r>
            <a:r>
              <a:rPr lang="en-US" altLang="nl-NL" b="0" baseline="0" dirty="0" err="1">
                <a:ea typeface="ＭＳ Ｐゴシック" pitchFamily="34" charset="-128"/>
              </a:rPr>
              <a:t>ook</a:t>
            </a:r>
            <a:r>
              <a:rPr lang="en-US" altLang="nl-NL" b="0" baseline="0" dirty="0">
                <a:ea typeface="ＭＳ Ｐゴシック" pitchFamily="34" charset="-128"/>
              </a:rPr>
              <a:t> </a:t>
            </a:r>
            <a:r>
              <a:rPr lang="en-US" altLang="nl-NL" b="0" baseline="0" dirty="0" err="1">
                <a:ea typeface="ＭＳ Ｐゴシック" pitchFamily="34" charset="-128"/>
              </a:rPr>
              <a:t>te</a:t>
            </a:r>
            <a:r>
              <a:rPr lang="en-US" altLang="nl-NL" b="0" baseline="0" dirty="0">
                <a:ea typeface="ＭＳ Ｐゴシック" pitchFamily="34" charset="-128"/>
              </a:rPr>
              <a:t> </a:t>
            </a:r>
            <a:r>
              <a:rPr lang="en-US" altLang="nl-NL" b="0" baseline="0" dirty="0" err="1">
                <a:ea typeface="ＭＳ Ｐゴシック" pitchFamily="34" charset="-128"/>
              </a:rPr>
              <a:t>vinden</a:t>
            </a:r>
            <a:r>
              <a:rPr lang="en-US" altLang="nl-NL" b="0" baseline="0" dirty="0">
                <a:ea typeface="ＭＳ Ｐゴシック" pitchFamily="34" charset="-128"/>
              </a:rPr>
              <a:t>, </a:t>
            </a:r>
            <a:r>
              <a:rPr lang="en-US" altLang="nl-NL" b="0" baseline="0" dirty="0" err="1">
                <a:ea typeface="ＭＳ Ｐゴシック" pitchFamily="34" charset="-128"/>
              </a:rPr>
              <a:t>vooral</a:t>
            </a:r>
            <a:r>
              <a:rPr lang="en-US" altLang="nl-NL" b="0" baseline="0" dirty="0">
                <a:ea typeface="ＭＳ Ｐゴシック" pitchFamily="34" charset="-128"/>
              </a:rPr>
              <a:t> op YouTube</a:t>
            </a:r>
            <a:endParaRPr lang="nl-NL" altLang="nl-NL" b="0" dirty="0">
              <a:ea typeface="ＭＳ Ｐゴシック" pitchFamily="34" charset="-128"/>
            </a:endParaRPr>
          </a:p>
        </p:txBody>
      </p:sp>
      <p:sp>
        <p:nvSpPr>
          <p:cNvPr id="17411"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048" indent="-288865" eaLnBrk="0" hangingPunct="0">
              <a:defRPr sz="2400">
                <a:solidFill>
                  <a:schemeClr val="tx1"/>
                </a:solidFill>
                <a:latin typeface="Arial" pitchFamily="34" charset="0"/>
                <a:ea typeface="ＭＳ Ｐゴシック" pitchFamily="34" charset="-128"/>
              </a:defRPr>
            </a:lvl2pPr>
            <a:lvl3pPr marL="1155459" indent="-231092" eaLnBrk="0" hangingPunct="0">
              <a:defRPr sz="2400">
                <a:solidFill>
                  <a:schemeClr val="tx1"/>
                </a:solidFill>
                <a:latin typeface="Arial" pitchFamily="34" charset="0"/>
                <a:ea typeface="ＭＳ Ｐゴシック" pitchFamily="34" charset="-128"/>
              </a:defRPr>
            </a:lvl3pPr>
            <a:lvl4pPr marL="1617642" indent="-231092" eaLnBrk="0" hangingPunct="0">
              <a:defRPr sz="2400">
                <a:solidFill>
                  <a:schemeClr val="tx1"/>
                </a:solidFill>
                <a:latin typeface="Arial" pitchFamily="34" charset="0"/>
                <a:ea typeface="ＭＳ Ｐゴシック" pitchFamily="34" charset="-128"/>
              </a:defRPr>
            </a:lvl4pPr>
            <a:lvl5pPr marL="2079826" indent="-231092" eaLnBrk="0" hangingPunct="0">
              <a:defRPr sz="2400">
                <a:solidFill>
                  <a:schemeClr val="tx1"/>
                </a:solidFill>
                <a:latin typeface="Arial" pitchFamily="34" charset="0"/>
                <a:ea typeface="ＭＳ Ｐゴシック" pitchFamily="34" charset="-128"/>
              </a:defRPr>
            </a:lvl5pPr>
            <a:lvl6pPr marL="2542009" indent="-23109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193" indent="-23109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376" indent="-23109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560" indent="-23109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AF39F-B295-49E5-B0D4-117205FC2175}" type="slidenum">
              <a:rPr lang="nl-NL" altLang="nl-NL" sz="1200">
                <a:solidFill>
                  <a:prstClr val="black"/>
                </a:solidFill>
              </a:rPr>
              <a:pPr eaLnBrk="1" hangingPunct="1"/>
              <a:t>15</a:t>
            </a:fld>
            <a:endParaRPr lang="nl-NL" altLang="nl-NL" sz="1200">
              <a:solidFill>
                <a:prstClr val="black"/>
              </a:solidFill>
            </a:endParaRPr>
          </a:p>
        </p:txBody>
      </p:sp>
    </p:spTree>
    <p:extLst>
      <p:ext uri="{BB962C8B-B14F-4D97-AF65-F5344CB8AC3E}">
        <p14:creationId xmlns:p14="http://schemas.microsoft.com/office/powerpoint/2010/main" val="148304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fld id="{8F632BF4-8AC0-48A8-BF65-64052AE6569E}" type="datetimeFigureOut">
              <a:rPr lang="nl-NL" altLang="nl-NL"/>
              <a:pPr/>
              <a:t>14-11-2018</a:t>
            </a:fld>
            <a:endParaRPr lang="nl-NL" alt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fld id="{D7860C4D-91E6-41DE-9A95-C57E4FC28F9B}" type="slidenum">
              <a:rPr lang="nl-NL" altLang="nl-NL"/>
              <a:pPr/>
              <a:t>‹nr.›</a:t>
            </a:fld>
            <a:endParaRPr lang="nl-NL" altLang="nl-NL"/>
          </a:p>
        </p:txBody>
      </p:sp>
    </p:spTree>
    <p:extLst>
      <p:ext uri="{BB962C8B-B14F-4D97-AF65-F5344CB8AC3E}">
        <p14:creationId xmlns:p14="http://schemas.microsoft.com/office/powerpoint/2010/main" val="2382864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154E2A6B-14AD-46EB-80D3-ABC2DC89C8BE}" type="datetimeFigureOut">
              <a:rPr lang="nl-NL" altLang="nl-NL"/>
              <a:pPr/>
              <a:t>14-11-2018</a:t>
            </a:fld>
            <a:endParaRPr lang="nl-NL" alt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fld id="{F0C0331D-6A80-49FE-9AE6-5A8F7D533CBE}" type="slidenum">
              <a:rPr lang="nl-NL" altLang="nl-NL"/>
              <a:pPr/>
              <a:t>‹nr.›</a:t>
            </a:fld>
            <a:endParaRPr lang="nl-NL" altLang="nl-NL"/>
          </a:p>
        </p:txBody>
      </p:sp>
    </p:spTree>
    <p:extLst>
      <p:ext uri="{BB962C8B-B14F-4D97-AF65-F5344CB8AC3E}">
        <p14:creationId xmlns:p14="http://schemas.microsoft.com/office/powerpoint/2010/main" val="130024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fld id="{0970AEA0-97FB-43E6-91EC-FC2AF2AEB6C9}" type="datetimeFigureOut">
              <a:rPr lang="nl-NL" altLang="nl-NL"/>
              <a:pPr/>
              <a:t>14-11-2018</a:t>
            </a:fld>
            <a:endParaRPr lang="nl-NL" alt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fld id="{2271C532-9AF5-4B4B-93A9-E9C7318441E4}" type="slidenum">
              <a:rPr lang="nl-NL" altLang="nl-NL"/>
              <a:pPr/>
              <a:t>‹nr.›</a:t>
            </a:fld>
            <a:endParaRPr lang="nl-NL" altLang="nl-NL"/>
          </a:p>
        </p:txBody>
      </p:sp>
    </p:spTree>
    <p:extLst>
      <p:ext uri="{BB962C8B-B14F-4D97-AF65-F5344CB8AC3E}">
        <p14:creationId xmlns:p14="http://schemas.microsoft.com/office/powerpoint/2010/main" val="1451260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fld id="{F307CEA1-E5B1-4158-A4B5-8A6DF0B79C67}" type="datetimeFigureOut">
              <a:rPr lang="nl-NL" altLang="nl-NL"/>
              <a:pPr/>
              <a:t>14-11-2018</a:t>
            </a:fld>
            <a:endParaRPr lang="nl-NL" alt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fld id="{702EA800-2A00-4BDD-B78C-A399B5CCF96C}" type="slidenum">
              <a:rPr lang="nl-NL" altLang="nl-NL"/>
              <a:pPr/>
              <a:t>‹nr.›</a:t>
            </a:fld>
            <a:endParaRPr lang="nl-NL" altLang="nl-NL"/>
          </a:p>
        </p:txBody>
      </p:sp>
    </p:spTree>
    <p:extLst>
      <p:ext uri="{BB962C8B-B14F-4D97-AF65-F5344CB8AC3E}">
        <p14:creationId xmlns:p14="http://schemas.microsoft.com/office/powerpoint/2010/main" val="125762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fld id="{564EC39A-332D-4CF1-87A5-86494E5F75F8}" type="datetimeFigureOut">
              <a:rPr lang="nl-NL" altLang="nl-NL"/>
              <a:pPr/>
              <a:t>14-11-2018</a:t>
            </a:fld>
            <a:endParaRPr lang="nl-NL" alt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fld id="{3B9C1C86-BDC9-4649-BD0E-A3CD950395C0}" type="slidenum">
              <a:rPr lang="nl-NL" altLang="nl-NL"/>
              <a:pPr/>
              <a:t>‹nr.›</a:t>
            </a:fld>
            <a:endParaRPr lang="nl-NL" altLang="nl-NL"/>
          </a:p>
        </p:txBody>
      </p:sp>
    </p:spTree>
    <p:extLst>
      <p:ext uri="{BB962C8B-B14F-4D97-AF65-F5344CB8AC3E}">
        <p14:creationId xmlns:p14="http://schemas.microsoft.com/office/powerpoint/2010/main" val="53865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fld id="{EBD09AE3-15D5-446C-9F68-3B09F2D85816}" type="datetimeFigureOut">
              <a:rPr lang="nl-NL" altLang="nl-NL"/>
              <a:pPr/>
              <a:t>14-11-2018</a:t>
            </a:fld>
            <a:endParaRPr lang="nl-NL" alt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fld id="{AF72A82B-D659-4446-A8A1-FF74919141A8}" type="slidenum">
              <a:rPr lang="nl-NL" altLang="nl-NL"/>
              <a:pPr/>
              <a:t>‹nr.›</a:t>
            </a:fld>
            <a:endParaRPr lang="nl-NL" altLang="nl-NL"/>
          </a:p>
        </p:txBody>
      </p:sp>
    </p:spTree>
    <p:extLst>
      <p:ext uri="{BB962C8B-B14F-4D97-AF65-F5344CB8AC3E}">
        <p14:creationId xmlns:p14="http://schemas.microsoft.com/office/powerpoint/2010/main" val="146187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fld id="{D85A4837-ED25-4C02-B060-515D04FDB3A8}" type="datetimeFigureOut">
              <a:rPr lang="nl-NL" altLang="nl-NL"/>
              <a:pPr/>
              <a:t>14-11-2018</a:t>
            </a:fld>
            <a:endParaRPr lang="nl-NL" alt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fld id="{B31F86A9-8330-483C-953E-6ACD5C103790}" type="slidenum">
              <a:rPr lang="nl-NL" altLang="nl-NL"/>
              <a:pPr/>
              <a:t>‹nr.›</a:t>
            </a:fld>
            <a:endParaRPr lang="nl-NL" altLang="nl-NL"/>
          </a:p>
        </p:txBody>
      </p:sp>
    </p:spTree>
    <p:extLst>
      <p:ext uri="{BB962C8B-B14F-4D97-AF65-F5344CB8AC3E}">
        <p14:creationId xmlns:p14="http://schemas.microsoft.com/office/powerpoint/2010/main" val="3356969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fld id="{9B397D2E-5BF4-4EFC-8814-C0341A8227E8}" type="datetimeFigureOut">
              <a:rPr lang="nl-NL" altLang="nl-NL"/>
              <a:pPr/>
              <a:t>14-11-2018</a:t>
            </a:fld>
            <a:endParaRPr lang="nl-NL" alt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fld id="{43E8ABD6-8288-4150-969F-BB727F4432D8}" type="slidenum">
              <a:rPr lang="nl-NL" altLang="nl-NL"/>
              <a:pPr/>
              <a:t>‹nr.›</a:t>
            </a:fld>
            <a:endParaRPr lang="nl-NL" altLang="nl-NL"/>
          </a:p>
        </p:txBody>
      </p:sp>
    </p:spTree>
    <p:extLst>
      <p:ext uri="{BB962C8B-B14F-4D97-AF65-F5344CB8AC3E}">
        <p14:creationId xmlns:p14="http://schemas.microsoft.com/office/powerpoint/2010/main" val="94615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fld id="{0B6A8694-8397-4363-96FA-FFC5B82804BA}" type="datetimeFigureOut">
              <a:rPr lang="nl-NL" altLang="nl-NL"/>
              <a:pPr/>
              <a:t>14-11-2018</a:t>
            </a:fld>
            <a:endParaRPr lang="nl-NL" alt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fld id="{B9E10BD6-15A9-454E-B054-00C95DB75718}" type="slidenum">
              <a:rPr lang="nl-NL" altLang="nl-NL"/>
              <a:pPr/>
              <a:t>‹nr.›</a:t>
            </a:fld>
            <a:endParaRPr lang="nl-NL" altLang="nl-NL"/>
          </a:p>
        </p:txBody>
      </p:sp>
    </p:spTree>
    <p:extLst>
      <p:ext uri="{BB962C8B-B14F-4D97-AF65-F5344CB8AC3E}">
        <p14:creationId xmlns:p14="http://schemas.microsoft.com/office/powerpoint/2010/main" val="136680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CFBB27B9-3CE9-4843-A9C0-5330EEBC39D7}" type="datetimeFigureOut">
              <a:rPr lang="nl-NL" altLang="nl-NL"/>
              <a:pPr/>
              <a:t>14-11-2018</a:t>
            </a:fld>
            <a:endParaRPr lang="nl-NL" alt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fld id="{E996DEBA-05BB-428A-AB57-FF11D4F99ADB}" type="slidenum">
              <a:rPr lang="nl-NL" altLang="nl-NL"/>
              <a:pPr/>
              <a:t>‹nr.›</a:t>
            </a:fld>
            <a:endParaRPr lang="nl-NL" altLang="nl-NL"/>
          </a:p>
        </p:txBody>
      </p:sp>
    </p:spTree>
    <p:extLst>
      <p:ext uri="{BB962C8B-B14F-4D97-AF65-F5344CB8AC3E}">
        <p14:creationId xmlns:p14="http://schemas.microsoft.com/office/powerpoint/2010/main" val="54339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4386E579-035E-467A-B2DF-C1AF7B576472}" type="datetimeFigureOut">
              <a:rPr lang="nl-NL" altLang="nl-NL"/>
              <a:pPr/>
              <a:t>14-11-2018</a:t>
            </a:fld>
            <a:endParaRPr lang="nl-NL" alt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fld id="{205BCA71-8E3C-485C-A62F-E906B0DF5451}" type="slidenum">
              <a:rPr lang="nl-NL" altLang="nl-NL"/>
              <a:pPr/>
              <a:t>‹nr.›</a:t>
            </a:fld>
            <a:endParaRPr lang="nl-NL" altLang="nl-NL"/>
          </a:p>
        </p:txBody>
      </p:sp>
    </p:spTree>
    <p:extLst>
      <p:ext uri="{BB962C8B-B14F-4D97-AF65-F5344CB8AC3E}">
        <p14:creationId xmlns:p14="http://schemas.microsoft.com/office/powerpoint/2010/main" val="362131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D636C07-7E76-46D3-B86B-6AF7C60E533E}" type="datetimeFigureOut">
              <a:rPr lang="nl-NL" smtClean="0"/>
              <a:t>14-11-2018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636C07-7E76-46D3-B86B-6AF7C60E533E}" type="datetimeFigureOut">
              <a:rPr lang="nl-NL" smtClean="0"/>
              <a:t>14-11-2018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636C07-7E76-46D3-B86B-6AF7C60E533E}" type="datetimeFigureOut">
              <a:rPr lang="nl-NL" smtClean="0"/>
              <a:t>14-11-2018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14-11-2018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36C07-7E76-46D3-B86B-6AF7C60E533E}" type="datetimeFigureOut">
              <a:rPr lang="nl-NL" smtClean="0"/>
              <a:t>14-11-2018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96D49-DAE3-40DE-93E0-41688E0A5016}"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44FCC13E-8DAC-47A4-B6DE-0EF80F9BC70D}" type="datetimeFigureOut">
              <a:rPr lang="nl-NL" altLang="nl-NL">
                <a:ea typeface="ＭＳ Ｐゴシック" pitchFamily="34" charset="-128"/>
              </a:rPr>
              <a:pPr fontAlgn="base">
                <a:spcBef>
                  <a:spcPct val="0"/>
                </a:spcBef>
                <a:spcAft>
                  <a:spcPct val="0"/>
                </a:spcAft>
              </a:pPr>
              <a:t>14-11-2018</a:t>
            </a:fld>
            <a:endParaRPr lang="nl-NL" altLang="nl-NL">
              <a:ea typeface="ＭＳ Ｐゴシック" pitchFamily="34" charset="-128"/>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02CA94E0-3641-412F-995F-9D47E380A227}" type="slidenum">
              <a:rPr lang="nl-NL" altLang="nl-NL">
                <a:ea typeface="ＭＳ Ｐゴシック" pitchFamily="34" charset="-128"/>
              </a:rPr>
              <a:pPr fontAlgn="base">
                <a:spcBef>
                  <a:spcPct val="0"/>
                </a:spcBef>
                <a:spcAft>
                  <a:spcPct val="0"/>
                </a:spcAft>
              </a:pPr>
              <a:t>‹nr.›</a:t>
            </a:fld>
            <a:endParaRPr lang="nl-NL" altLang="nl-NL">
              <a:ea typeface="ＭＳ Ｐゴシック" pitchFamily="34" charset="-128"/>
            </a:endParaRPr>
          </a:p>
        </p:txBody>
      </p:sp>
    </p:spTree>
    <p:extLst>
      <p:ext uri="{BB962C8B-B14F-4D97-AF65-F5344CB8AC3E}">
        <p14:creationId xmlns:p14="http://schemas.microsoft.com/office/powerpoint/2010/main" val="2284743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LNNO9eKtSu8"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hyperlink" Target="https://www.youtube.com/watch?v=yjUFTSwRzu0"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8.jpg"/><Relationship Id="rId18" Type="http://schemas.openxmlformats.org/officeDocument/2006/relationships/hyperlink" Target="http://www.froha.com/?songs=art&amp;art=89" TargetMode="External"/><Relationship Id="rId26" Type="http://schemas.openxmlformats.org/officeDocument/2006/relationships/hyperlink" Target="http://www.cocuksarkilari.org/" TargetMode="External"/><Relationship Id="rId3" Type="http://schemas.openxmlformats.org/officeDocument/2006/relationships/hyperlink" Target="http://piosenki-dla-dzieci.pl/kategoria/natalia-kukulska/" TargetMode="External"/><Relationship Id="rId21" Type="http://schemas.openxmlformats.org/officeDocument/2006/relationships/image" Target="../media/image22.gif"/><Relationship Id="rId7" Type="http://schemas.openxmlformats.org/officeDocument/2006/relationships/hyperlink" Target="http://www.aptoide.com/app/com.bluejaysounds.lullabyforbabies/lullaby-for-babies?lang=ar" TargetMode="External"/><Relationship Id="rId12" Type="http://schemas.openxmlformats.org/officeDocument/2006/relationships/hyperlink" Target="http://www.piosenkidladzieci.org/" TargetMode="External"/><Relationship Id="rId17" Type="http://schemas.openxmlformats.org/officeDocument/2006/relationships/image" Target="../media/image20.png"/><Relationship Id="rId25" Type="http://schemas.openxmlformats.org/officeDocument/2006/relationships/image" Target="../media/image24.jpg"/><Relationship Id="rId2" Type="http://schemas.openxmlformats.org/officeDocument/2006/relationships/notesSlide" Target="../notesSlides/notesSlide10.xml"/><Relationship Id="rId16" Type="http://schemas.openxmlformats.org/officeDocument/2006/relationships/hyperlink" Target="http://www.youtube.com/playlist?list=PLPyYBcvs--nt6bmCwv6sWOrTG0Es2MGwU" TargetMode="External"/><Relationship Id="rId20" Type="http://schemas.openxmlformats.org/officeDocument/2006/relationships/hyperlink" Target="http://www.sm3na.com/audios/97eeae6788" TargetMode="External"/><Relationship Id="rId29"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hyperlink" Target="http://www.douniamp3.org/%D8%A7%D8%BA%D8%A7%D9%86%D9%8A-%D8%A7%D8%B7%D9%81%D8%A7%D9%84-2016.html" TargetMode="External"/><Relationship Id="rId11" Type="http://schemas.openxmlformats.org/officeDocument/2006/relationships/image" Target="../media/image17.jpeg"/><Relationship Id="rId24" Type="http://schemas.openxmlformats.org/officeDocument/2006/relationships/hyperlink" Target="https://www.youtube.com/user/adisebabatv" TargetMode="External"/><Relationship Id="rId5" Type="http://schemas.openxmlformats.org/officeDocument/2006/relationships/hyperlink" Target="http://piosenki-dla-dzieci.pl/kategoria/akademia-pana-kleksa/" TargetMode="External"/><Relationship Id="rId15" Type="http://schemas.openxmlformats.org/officeDocument/2006/relationships/image" Target="../media/image19.png"/><Relationship Id="rId23" Type="http://schemas.openxmlformats.org/officeDocument/2006/relationships/image" Target="../media/image23.jpg"/><Relationship Id="rId28" Type="http://schemas.openxmlformats.org/officeDocument/2006/relationships/hyperlink" Target="https://www.izlesene.com/" TargetMode="External"/><Relationship Id="rId10" Type="http://schemas.openxmlformats.org/officeDocument/2006/relationships/hyperlink" Target="http://www.eska.pl/news/piosenki_dla_dzieci_-_przypominamy_te_najlepsze_puszek_okruszek_pan_kleks_i_inne_video/112016" TargetMode="External"/><Relationship Id="rId19" Type="http://schemas.openxmlformats.org/officeDocument/2006/relationships/image" Target="../media/image21.jpeg"/><Relationship Id="rId4" Type="http://schemas.openxmlformats.org/officeDocument/2006/relationships/hyperlink" Target="http://czasdzieci.pl/czytanki/id,70445piosenki_dzieci_teksty.html" TargetMode="External"/><Relationship Id="rId9" Type="http://schemas.openxmlformats.org/officeDocument/2006/relationships/image" Target="../media/image2.png"/><Relationship Id="rId14" Type="http://schemas.openxmlformats.org/officeDocument/2006/relationships/hyperlink" Target="https://www.youtube.com/watch?v=fP-IzXYLfb0" TargetMode="External"/><Relationship Id="rId22" Type="http://schemas.openxmlformats.org/officeDocument/2006/relationships/hyperlink" Target="https://www.youtube.com/watch?v=EXJ3koFHpkA" TargetMode="External"/><Relationship Id="rId27"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hyperlink" Target="http://www.kinderliedjes.overtuin.net/kinderliedjes-tekst-muziek-zingen.html" TargetMode="External"/><Relationship Id="rId18" Type="http://schemas.openxmlformats.org/officeDocument/2006/relationships/hyperlink" Target="http://www.petitestetes.com/comptines/comptines-a-ecouter.html" TargetMode="External"/><Relationship Id="rId26" Type="http://schemas.openxmlformats.org/officeDocument/2006/relationships/image" Target="../media/image37.png"/><Relationship Id="rId39" Type="http://schemas.openxmlformats.org/officeDocument/2006/relationships/image" Target="../media/image44.jpeg"/><Relationship Id="rId3" Type="http://schemas.openxmlformats.org/officeDocument/2006/relationships/hyperlink" Target="https://www.muziekweb.nl/Link/M00000027938/POPULAR/Baby-Slaapliedjes" TargetMode="External"/><Relationship Id="rId21" Type="http://schemas.openxmlformats.org/officeDocument/2006/relationships/image" Target="../media/image34.png"/><Relationship Id="rId34" Type="http://schemas.openxmlformats.org/officeDocument/2006/relationships/image" Target="../media/image42.png"/><Relationship Id="rId7" Type="http://schemas.openxmlformats.org/officeDocument/2006/relationships/hyperlink" Target="http://www.kindertube.nl/" TargetMode="External"/><Relationship Id="rId12" Type="http://schemas.openxmlformats.org/officeDocument/2006/relationships/image" Target="../media/image30.png"/><Relationship Id="rId17" Type="http://schemas.openxmlformats.org/officeDocument/2006/relationships/image" Target="../media/image32.gif"/><Relationship Id="rId25" Type="http://schemas.openxmlformats.org/officeDocument/2006/relationships/image" Target="../media/image36.png"/><Relationship Id="rId33" Type="http://schemas.openxmlformats.org/officeDocument/2006/relationships/hyperlink" Target="http://www.bbc.co.uk/learning/schoolradio/subjects/earlylearning/nurserysongs" TargetMode="External"/><Relationship Id="rId38" Type="http://schemas.openxmlformats.org/officeDocument/2006/relationships/hyperlink" Target="http://kidssongsonline.com/" TargetMode="External"/><Relationship Id="rId2" Type="http://schemas.openxmlformats.org/officeDocument/2006/relationships/notesSlide" Target="../notesSlides/notesSlide11.xml"/><Relationship Id="rId16" Type="http://schemas.openxmlformats.org/officeDocument/2006/relationships/hyperlink" Target="http://www.pinkelotje.nl/kinderliedjes.html#A" TargetMode="External"/><Relationship Id="rId20" Type="http://schemas.openxmlformats.org/officeDocument/2006/relationships/hyperlink" Target="http://www.ieducatif.fr/ie/comptines-et-chansons.html" TargetMode="External"/><Relationship Id="rId29"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hyperlink" Target="http://www.kinderliedjesvanvroeger.nl/slaapliedjes/" TargetMode="External"/><Relationship Id="rId24" Type="http://schemas.openxmlformats.org/officeDocument/2006/relationships/hyperlink" Target="http://www.radiodoudou.com/" TargetMode="External"/><Relationship Id="rId32" Type="http://schemas.openxmlformats.org/officeDocument/2006/relationships/image" Target="../media/image41.png"/><Relationship Id="rId37" Type="http://schemas.openxmlformats.org/officeDocument/2006/relationships/image" Target="../media/image43.jpeg"/><Relationship Id="rId5" Type="http://schemas.openxmlformats.org/officeDocument/2006/relationships/image" Target="../media/image2.png"/><Relationship Id="rId15" Type="http://schemas.openxmlformats.org/officeDocument/2006/relationships/hyperlink" Target="http://www.radioviainternet.nl/tags/kinderliedjes" TargetMode="External"/><Relationship Id="rId23" Type="http://schemas.openxmlformats.org/officeDocument/2006/relationships/image" Target="../media/image35.jpeg"/><Relationship Id="rId28" Type="http://schemas.openxmlformats.org/officeDocument/2006/relationships/image" Target="../media/image38.gif"/><Relationship Id="rId36" Type="http://schemas.openxmlformats.org/officeDocument/2006/relationships/hyperlink" Target="http://freesongsforkids.com/" TargetMode="External"/><Relationship Id="rId10" Type="http://schemas.openxmlformats.org/officeDocument/2006/relationships/image" Target="../media/image29.png"/><Relationship Id="rId19" Type="http://schemas.openxmlformats.org/officeDocument/2006/relationships/image" Target="../media/image33.jpg"/><Relationship Id="rId31" Type="http://schemas.openxmlformats.org/officeDocument/2006/relationships/hyperlink" Target="http://www.guiainfantil.com/articulos/ocio/canciones-infantiles/canciones-de-cuna-para-bebes-y-ninos/" TargetMode="External"/><Relationship Id="rId4" Type="http://schemas.openxmlformats.org/officeDocument/2006/relationships/image" Target="../media/image3.png"/><Relationship Id="rId9" Type="http://schemas.openxmlformats.org/officeDocument/2006/relationships/hyperlink" Target="http://www.onlineluisteren.nl/kinderliedjes" TargetMode="External"/><Relationship Id="rId14" Type="http://schemas.openxmlformats.org/officeDocument/2006/relationships/image" Target="../media/image31.jpeg"/><Relationship Id="rId22" Type="http://schemas.openxmlformats.org/officeDocument/2006/relationships/hyperlink" Target="comptines.tv/" TargetMode="External"/><Relationship Id="rId27" Type="http://schemas.openxmlformats.org/officeDocument/2006/relationships/hyperlink" Target="http://enfants.stephyprod.com/chansons_pour_enfants/chansons_traditionnelles_gratuites_pour_enfants_chanson_enfant.htm" TargetMode="External"/><Relationship Id="rId30" Type="http://schemas.openxmlformats.org/officeDocument/2006/relationships/image" Target="../media/image40.png"/><Relationship Id="rId35" Type="http://schemas.openxmlformats.org/officeDocument/2006/relationships/hyperlink" Target="http://www.bussongs.com/nursery-songs.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hyperlink" Target="http://www.youtube.com/watch?v=oeiynj0w2S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www.boekstart.nl/" TargetMode="External"/><Relationship Id="rId5" Type="http://schemas.openxmlformats.org/officeDocument/2006/relationships/image" Target="../media/image47.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www.ted.com/talks/annie_murphy_paul_what_we_learn_before_we_re_born?language=nl#t-26061"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hyperlink" Target="https://www.youtube.com/watch?v=YebZPHr3g5c"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0" y="260649"/>
            <a:ext cx="9144000" cy="5712320"/>
          </a:xfrm>
          <a:prstGeom prst="rect">
            <a:avLst/>
          </a:prstGeom>
        </p:spPr>
      </p:pic>
      <p:sp>
        <p:nvSpPr>
          <p:cNvPr id="2" name="Titel 1"/>
          <p:cNvSpPr>
            <a:spLocks noGrp="1"/>
          </p:cNvSpPr>
          <p:nvPr>
            <p:ph type="title"/>
          </p:nvPr>
        </p:nvSpPr>
        <p:spPr>
          <a:xfrm>
            <a:off x="107504" y="332656"/>
            <a:ext cx="8229600" cy="1143000"/>
          </a:xfrm>
        </p:spPr>
        <p:txBody>
          <a:bodyPr>
            <a:normAutofit fontScale="90000"/>
          </a:bodyPr>
          <a:lstStyle/>
          <a:p>
            <a:pPr algn="l"/>
            <a:br>
              <a:rPr lang="nl-NL" sz="4000" dirty="0">
                <a:solidFill>
                  <a:schemeClr val="bg1"/>
                </a:solidFill>
                <a:latin typeface="Futura Bk"/>
              </a:rPr>
            </a:br>
            <a:r>
              <a:rPr lang="nl-NL" sz="4000" dirty="0">
                <a:solidFill>
                  <a:schemeClr val="bg1"/>
                </a:solidFill>
                <a:latin typeface="Futura Bk"/>
              </a:rPr>
              <a:t>Hoor je mij</a:t>
            </a:r>
            <a:r>
              <a:rPr lang="nl-NL" sz="3600" dirty="0">
                <a:solidFill>
                  <a:schemeClr val="bg1"/>
                </a:solidFill>
                <a:latin typeface="Futura Bk"/>
              </a:rPr>
              <a:t>?</a:t>
            </a:r>
            <a:br>
              <a:rPr lang="nl-NL" sz="3600" dirty="0">
                <a:solidFill>
                  <a:schemeClr val="bg1"/>
                </a:solidFill>
                <a:latin typeface="Futura Bk"/>
              </a:rPr>
            </a:br>
            <a:r>
              <a:rPr lang="nl-NL" sz="3600" dirty="0">
                <a:solidFill>
                  <a:schemeClr val="bg1"/>
                </a:solidFill>
                <a:latin typeface="Futura Bk"/>
              </a:rPr>
              <a:t>   </a:t>
            </a:r>
            <a:r>
              <a:rPr lang="nl-NL" sz="2000" i="1" dirty="0">
                <a:solidFill>
                  <a:schemeClr val="bg1"/>
                </a:solidFill>
              </a:rPr>
              <a:t>Contact maken met je kindje </a:t>
            </a:r>
            <a:br>
              <a:rPr lang="nl-NL" sz="2000" i="1" dirty="0">
                <a:solidFill>
                  <a:schemeClr val="bg1"/>
                </a:solidFill>
              </a:rPr>
            </a:br>
            <a:r>
              <a:rPr lang="nl-NL" sz="2000" i="1" dirty="0">
                <a:solidFill>
                  <a:schemeClr val="bg1"/>
                </a:solidFill>
              </a:rPr>
              <a:t>	begint al in de zwangerschap!</a:t>
            </a:r>
            <a:br>
              <a:rPr lang="nl-NL" sz="2200" dirty="0"/>
            </a:br>
            <a:endParaRPr lang="nl-NL" sz="2200" dirty="0">
              <a:solidFill>
                <a:schemeClr val="bg1"/>
              </a:solidFill>
              <a:latin typeface="Futura Bk"/>
            </a:endParaRPr>
          </a:p>
        </p:txBody>
      </p:sp>
      <p:pic>
        <p:nvPicPr>
          <p:cNvPr id="4" name="Picture 2">
            <a:extLst>
              <a:ext uri="{FF2B5EF4-FFF2-40B4-BE49-F238E27FC236}">
                <a16:creationId xmlns:a16="http://schemas.microsoft.com/office/drawing/2014/main" id="{5F1CF6DD-B934-4268-B981-91FC0C38D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F92820D7-DE66-4AB5-965C-79DA61345D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76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51703" y="1013701"/>
            <a:ext cx="3750460" cy="52747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Muziek tijdens de zwangerschap</a:t>
            </a:r>
          </a:p>
        </p:txBody>
      </p:sp>
      <p:sp>
        <p:nvSpPr>
          <p:cNvPr id="16386" name="Ondertitel 2"/>
          <p:cNvSpPr>
            <a:spLocks noGrp="1"/>
          </p:cNvSpPr>
          <p:nvPr>
            <p:ph idx="1"/>
          </p:nvPr>
        </p:nvSpPr>
        <p:spPr>
          <a:xfrm>
            <a:off x="323850" y="1844675"/>
            <a:ext cx="8280400" cy="4094163"/>
          </a:xfrm>
        </p:spPr>
        <p:txBody>
          <a:bodyPr/>
          <a:lstStyle/>
          <a:p>
            <a:pPr eaLnBrk="1" hangingPunct="1">
              <a:lnSpc>
                <a:spcPct val="150000"/>
              </a:lnSpc>
            </a:pPr>
            <a:endParaRPr lang="nl-NL" altLang="nl-NL" sz="2400" dirty="0">
              <a:latin typeface="Futura Bk" pitchFamily="34" charset="0"/>
              <a:ea typeface="ＭＳ Ｐゴシック" pitchFamily="34" charset="-128"/>
            </a:endParaRPr>
          </a:p>
          <a:p>
            <a:pPr marL="0" indent="0" eaLnBrk="1" hangingPunct="1">
              <a:lnSpc>
                <a:spcPct val="150000"/>
              </a:lnSpc>
              <a:buNone/>
            </a:pPr>
            <a:endParaRPr lang="nl-NL" altLang="nl-NL" sz="1800" dirty="0">
              <a:latin typeface="Futura Bk" pitchFamily="34" charset="0"/>
              <a:ea typeface="ＭＳ Ｐゴシック" pitchFamily="34" charset="-128"/>
            </a:endParaRPr>
          </a:p>
          <a:p>
            <a:pPr marL="0" indent="0" eaLnBrk="1" hangingPunct="1">
              <a:lnSpc>
                <a:spcPct val="150000"/>
              </a:lnSpc>
              <a:buNone/>
            </a:pPr>
            <a:endParaRPr lang="nl-NL" altLang="nl-NL" sz="1800" dirty="0">
              <a:latin typeface="Futura Bk" pitchFamily="34" charset="0"/>
              <a:ea typeface="ＭＳ Ｐゴシック" pitchFamily="34" charset="-128"/>
            </a:endParaRPr>
          </a:p>
        </p:txBody>
      </p:sp>
      <p:pic>
        <p:nvPicPr>
          <p:cNvPr id="16387" name="Afbeelding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83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360745"/>
            <a:ext cx="8362950" cy="1223962"/>
          </a:xfrm>
        </p:spPr>
        <p:txBody>
          <a:bodyPr/>
          <a:lstStyle/>
          <a:p>
            <a:pPr algn="l" eaLnBrk="1" hangingPunct="1"/>
            <a:br>
              <a:rPr lang="nl-NL" altLang="nl-NL" sz="4000" dirty="0">
                <a:latin typeface="Futura Bk" pitchFamily="34" charset="0"/>
                <a:ea typeface="ＭＳ Ｐゴシック" pitchFamily="34" charset="-128"/>
              </a:rPr>
            </a:br>
            <a:r>
              <a:rPr lang="nl-NL" altLang="nl-NL" dirty="0">
                <a:ea typeface="ＭＳ Ｐゴシック" pitchFamily="34" charset="-128"/>
              </a:rPr>
              <a:t>Muziek na de bevalling</a:t>
            </a:r>
            <a:br>
              <a:rPr lang="nl-NL" altLang="nl-NL" sz="4000" dirty="0">
                <a:latin typeface="Futura Bk" pitchFamily="34" charset="0"/>
                <a:ea typeface="ＭＳ Ｐゴシック" pitchFamily="34" charset="-128"/>
              </a:rPr>
            </a:br>
            <a:endParaRPr lang="nl-NL" altLang="nl-NL" sz="4000" dirty="0">
              <a:latin typeface="Futura Bk" pitchFamily="34" charset="0"/>
              <a:ea typeface="ＭＳ Ｐゴシック" pitchFamily="34" charset="-128"/>
            </a:endParaRP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1968119"/>
            <a:ext cx="5772729" cy="38409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51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Taal - en spraakontwikkeling vanaf de geboorte</a:t>
            </a:r>
          </a:p>
        </p:txBody>
      </p:sp>
      <p:sp>
        <p:nvSpPr>
          <p:cNvPr id="16386" name="Ondertitel 2"/>
          <p:cNvSpPr>
            <a:spLocks noGrp="1"/>
          </p:cNvSpPr>
          <p:nvPr>
            <p:ph idx="1"/>
          </p:nvPr>
        </p:nvSpPr>
        <p:spPr>
          <a:xfrm>
            <a:off x="250825" y="1412776"/>
            <a:ext cx="8280400" cy="4094163"/>
          </a:xfrm>
        </p:spPr>
        <p:txBody>
          <a:bodyPr/>
          <a:lstStyle/>
          <a:p>
            <a:pPr eaLnBrk="1" hangingPunct="1">
              <a:lnSpc>
                <a:spcPct val="150000"/>
              </a:lnSpc>
            </a:pPr>
            <a:endParaRPr lang="nl-NL" altLang="nl-NL" sz="2400" dirty="0">
              <a:latin typeface="Futura Bk" pitchFamily="34" charset="0"/>
              <a:ea typeface="ＭＳ Ｐゴシック" pitchFamily="34" charset="-128"/>
            </a:endParaRPr>
          </a:p>
          <a:p>
            <a:pPr eaLnBrk="1" hangingPunct="1">
              <a:lnSpc>
                <a:spcPct val="150000"/>
              </a:lnSpc>
            </a:pPr>
            <a:endParaRPr lang="nl-NL" altLang="nl-NL" sz="2400" dirty="0">
              <a:latin typeface="Futura Bk" pitchFamily="34" charset="0"/>
              <a:ea typeface="ＭＳ Ｐゴシック" pitchFamily="34" charset="-128"/>
            </a:endParaRPr>
          </a:p>
          <a:p>
            <a:pPr eaLnBrk="1" hangingPunct="1">
              <a:lnSpc>
                <a:spcPct val="150000"/>
              </a:lnSpc>
            </a:pPr>
            <a:endParaRPr lang="nl-NL" altLang="nl-NL" sz="2400" dirty="0">
              <a:latin typeface="Futura Bk" pitchFamily="34" charset="0"/>
              <a:ea typeface="ＭＳ Ｐゴシック" pitchFamily="34" charset="-128"/>
            </a:endParaRP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Afbeelding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48" y="1772816"/>
            <a:ext cx="6336704" cy="4239169"/>
          </a:xfrm>
          <a:prstGeom prst="rect">
            <a:avLst/>
          </a:prstGeom>
        </p:spPr>
      </p:pic>
    </p:spTree>
    <p:extLst>
      <p:ext uri="{BB962C8B-B14F-4D97-AF65-F5344CB8AC3E}">
        <p14:creationId xmlns:p14="http://schemas.microsoft.com/office/powerpoint/2010/main" val="345363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Eén of meerdere talen</a:t>
            </a:r>
            <a:br>
              <a:rPr lang="nl-NL" altLang="nl-NL" sz="4000" dirty="0">
                <a:latin typeface="Futura Bk" pitchFamily="34" charset="0"/>
                <a:ea typeface="ＭＳ Ｐゴシック" pitchFamily="34" charset="-128"/>
              </a:rPr>
            </a:br>
            <a:endParaRPr lang="nl-NL" altLang="nl-NL" sz="4000" dirty="0">
              <a:latin typeface="Futura Bk" pitchFamily="34" charset="0"/>
              <a:ea typeface="ＭＳ Ｐゴシック" pitchFamily="34" charset="-128"/>
            </a:endParaRPr>
          </a:p>
        </p:txBody>
      </p:sp>
      <p:sp>
        <p:nvSpPr>
          <p:cNvPr id="16386" name="Ondertitel 2"/>
          <p:cNvSpPr>
            <a:spLocks noGrp="1"/>
          </p:cNvSpPr>
          <p:nvPr>
            <p:ph idx="1"/>
          </p:nvPr>
        </p:nvSpPr>
        <p:spPr>
          <a:xfrm>
            <a:off x="250825" y="1412776"/>
            <a:ext cx="8280400" cy="4094163"/>
          </a:xfrm>
        </p:spPr>
        <p:txBody>
          <a:bodyPr/>
          <a:lstStyle/>
          <a:p>
            <a:pPr eaLnBrk="1" hangingPunct="1">
              <a:lnSpc>
                <a:spcPct val="150000"/>
              </a:lnSpc>
            </a:pPr>
            <a:r>
              <a:rPr lang="nl-NL" altLang="nl-NL" sz="2800" dirty="0">
                <a:latin typeface="+mj-lt"/>
                <a:ea typeface="ＭＳ Ｐゴシック" pitchFamily="34" charset="-128"/>
              </a:rPr>
              <a:t>Kies de taal waar jij je het prettigst bij voelt</a:t>
            </a:r>
          </a:p>
          <a:p>
            <a:pPr eaLnBrk="1" hangingPunct="1">
              <a:lnSpc>
                <a:spcPct val="150000"/>
              </a:lnSpc>
            </a:pPr>
            <a:r>
              <a:rPr lang="nl-NL" altLang="nl-NL" sz="2800" dirty="0">
                <a:latin typeface="+mj-lt"/>
                <a:ea typeface="ＭＳ Ｐゴシック" pitchFamily="34" charset="-128"/>
              </a:rPr>
              <a:t>Steeds gevoeliger voor klankverschillen in moedertaal</a:t>
            </a: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554442"/>
            <a:ext cx="2753004" cy="2418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Afbeelding 8"/>
          <p:cNvPicPr/>
          <p:nvPr/>
        </p:nvPicPr>
        <p:blipFill rotWithShape="1">
          <a:blip r:embed="rId6"/>
          <a:srcRect l="16475" t="21590" r="64507" b="54637"/>
          <a:stretch/>
        </p:blipFill>
        <p:spPr bwMode="auto">
          <a:xfrm>
            <a:off x="860612" y="3582296"/>
            <a:ext cx="2991308" cy="2374308"/>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67385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Meerdere talen</a:t>
            </a:r>
            <a:br>
              <a:rPr lang="nl-NL" altLang="nl-NL" sz="4000" dirty="0">
                <a:latin typeface="Futura Bk" pitchFamily="34" charset="0"/>
                <a:ea typeface="ＭＳ Ｐゴシック" pitchFamily="34" charset="-128"/>
              </a:rPr>
            </a:br>
            <a:endParaRPr lang="nl-NL" altLang="nl-NL" sz="4000" dirty="0">
              <a:latin typeface="Futura Bk" pitchFamily="34" charset="0"/>
              <a:ea typeface="ＭＳ Ｐゴシック" pitchFamily="34" charset="-128"/>
            </a:endParaRPr>
          </a:p>
        </p:txBody>
      </p:sp>
      <p:sp>
        <p:nvSpPr>
          <p:cNvPr id="16386" name="Ondertitel 2"/>
          <p:cNvSpPr>
            <a:spLocks noGrp="1"/>
          </p:cNvSpPr>
          <p:nvPr>
            <p:ph idx="1"/>
          </p:nvPr>
        </p:nvSpPr>
        <p:spPr>
          <a:xfrm>
            <a:off x="245976" y="1694568"/>
            <a:ext cx="8280400" cy="4094163"/>
          </a:xfrm>
        </p:spPr>
        <p:txBody>
          <a:bodyPr/>
          <a:lstStyle/>
          <a:p>
            <a:pPr eaLnBrk="1" hangingPunct="1">
              <a:lnSpc>
                <a:spcPct val="150000"/>
              </a:lnSpc>
            </a:pPr>
            <a:endParaRPr lang="nl-NL" altLang="nl-NL" sz="2400" dirty="0">
              <a:latin typeface="Futura Bk" pitchFamily="34" charset="0"/>
              <a:ea typeface="ＭＳ Ｐゴシック" pitchFamily="34" charset="-128"/>
            </a:endParaRPr>
          </a:p>
          <a:p>
            <a:pPr eaLnBrk="1" hangingPunct="1">
              <a:lnSpc>
                <a:spcPct val="150000"/>
              </a:lnSpc>
            </a:pPr>
            <a:endParaRPr lang="nl-NL" altLang="nl-NL" sz="2400" dirty="0">
              <a:latin typeface="Futura Bk" pitchFamily="34" charset="0"/>
              <a:ea typeface="ＭＳ Ｐゴシック" pitchFamily="34" charset="-128"/>
            </a:endParaRPr>
          </a:p>
          <a:p>
            <a:pPr eaLnBrk="1" hangingPunct="1">
              <a:lnSpc>
                <a:spcPct val="150000"/>
              </a:lnSpc>
            </a:pPr>
            <a:endParaRPr lang="nl-NL" altLang="nl-NL" sz="2400" dirty="0">
              <a:latin typeface="Futura Bk" pitchFamily="34" charset="0"/>
              <a:ea typeface="ＭＳ Ｐゴシック" pitchFamily="34" charset="-128"/>
            </a:endParaRPr>
          </a:p>
          <a:p>
            <a:pPr eaLnBrk="1" hangingPunct="1">
              <a:lnSpc>
                <a:spcPct val="150000"/>
              </a:lnSpc>
            </a:pPr>
            <a:r>
              <a:rPr lang="nl-NL" altLang="nl-NL" sz="2400" dirty="0">
                <a:latin typeface="+mj-lt"/>
                <a:ea typeface="ＭＳ Ｐゴシック" pitchFamily="34" charset="-128"/>
              </a:rPr>
              <a:t>Imitatie speelt een grote rol</a:t>
            </a:r>
          </a:p>
          <a:p>
            <a:pPr eaLnBrk="1" hangingPunct="1">
              <a:lnSpc>
                <a:spcPct val="150000"/>
              </a:lnSpc>
            </a:pPr>
            <a:r>
              <a:rPr lang="nl-NL" altLang="nl-NL" sz="2400" dirty="0">
                <a:latin typeface="+mj-lt"/>
                <a:ea typeface="ＭＳ Ｐゴシック" pitchFamily="34" charset="-128"/>
              </a:rPr>
              <a:t>Consequent zijn helpt</a:t>
            </a: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Afbeelding 9"/>
          <p:cNvPicPr/>
          <p:nvPr/>
        </p:nvPicPr>
        <p:blipFill rotWithShape="1">
          <a:blip r:embed="rId5"/>
          <a:srcRect l="42066" t="17712" r="30996" b="55721"/>
          <a:stretch/>
        </p:blipFill>
        <p:spPr bwMode="auto">
          <a:xfrm>
            <a:off x="395536" y="1274967"/>
            <a:ext cx="4103986" cy="2304256"/>
          </a:xfrm>
          <a:prstGeom prst="rect">
            <a:avLst/>
          </a:prstGeom>
          <a:ln>
            <a:noFill/>
          </a:ln>
          <a:extLst>
            <a:ext uri="{53640926-AAD7-44d8-BBD7-CCE9431645EC}">
              <a14:shadowObscured xmlns="" xmlns:a14="http://schemas.microsoft.com/office/drawing/2010/main"/>
            </a:ext>
          </a:extLst>
        </p:spPr>
      </p:pic>
      <p:pic>
        <p:nvPicPr>
          <p:cNvPr id="11" name="Afbeelding 10"/>
          <p:cNvPicPr/>
          <p:nvPr/>
        </p:nvPicPr>
        <p:blipFill rotWithShape="1">
          <a:blip r:embed="rId6"/>
          <a:srcRect l="47037" t="19680" r="33704" b="56948"/>
          <a:stretch/>
        </p:blipFill>
        <p:spPr bwMode="auto">
          <a:xfrm>
            <a:off x="6326536" y="2155695"/>
            <a:ext cx="1997439" cy="1462393"/>
          </a:xfrm>
          <a:prstGeom prst="rect">
            <a:avLst/>
          </a:prstGeom>
          <a:ln>
            <a:noFill/>
          </a:ln>
          <a:extLst>
            <a:ext uri="{53640926-AAD7-44d8-BBD7-CCE9431645EC}">
              <a14:shadowObscured xmlns="" xmlns:a14="http://schemas.microsoft.com/office/drawing/2010/main"/>
            </a:ext>
          </a:extLst>
        </p:spPr>
      </p:pic>
      <p:pic>
        <p:nvPicPr>
          <p:cNvPr id="12" name="Afbeelding 11"/>
          <p:cNvPicPr/>
          <p:nvPr/>
        </p:nvPicPr>
        <p:blipFill rotWithShape="1">
          <a:blip r:embed="rId7"/>
          <a:srcRect l="42251" t="20008" r="32472" b="56376"/>
          <a:stretch/>
        </p:blipFill>
        <p:spPr bwMode="auto">
          <a:xfrm>
            <a:off x="6372200" y="629250"/>
            <a:ext cx="1951775" cy="1462393"/>
          </a:xfrm>
          <a:prstGeom prst="rect">
            <a:avLst/>
          </a:prstGeom>
          <a:ln>
            <a:noFill/>
          </a:ln>
          <a:extLst>
            <a:ext uri="{53640926-AAD7-44d8-BBD7-CCE9431645EC}">
              <a14:shadowObscured xmlns="" xmlns:a14="http://schemas.microsoft.com/office/drawing/2010/main"/>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3796610"/>
            <a:ext cx="2039281" cy="2008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54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Muzikale tips</a:t>
            </a:r>
            <a:br>
              <a:rPr lang="nl-NL" altLang="nl-NL" sz="4000" dirty="0">
                <a:latin typeface="Futura Bk" pitchFamily="34" charset="0"/>
                <a:ea typeface="ＭＳ Ｐゴシック" pitchFamily="34" charset="-128"/>
              </a:rPr>
            </a:br>
            <a:endParaRPr lang="nl-NL" altLang="nl-NL" sz="4000" dirty="0">
              <a:latin typeface="Futura Bk" pitchFamily="34" charset="0"/>
              <a:ea typeface="ＭＳ Ｐゴシック" pitchFamily="34" charset="-128"/>
            </a:endParaRPr>
          </a:p>
        </p:txBody>
      </p:sp>
      <p:sp>
        <p:nvSpPr>
          <p:cNvPr id="16386" name="Ondertitel 2"/>
          <p:cNvSpPr>
            <a:spLocks noGrp="1"/>
          </p:cNvSpPr>
          <p:nvPr>
            <p:ph idx="1"/>
          </p:nvPr>
        </p:nvSpPr>
        <p:spPr>
          <a:xfrm>
            <a:off x="323850" y="1844675"/>
            <a:ext cx="8280400" cy="4094163"/>
          </a:xfrm>
        </p:spPr>
        <p:txBody>
          <a:bodyPr/>
          <a:lstStyle/>
          <a:p>
            <a:pPr eaLnBrk="1" hangingPunct="1">
              <a:lnSpc>
                <a:spcPct val="150000"/>
              </a:lnSpc>
            </a:pPr>
            <a:r>
              <a:rPr lang="nl-NL" altLang="nl-NL" sz="2800" dirty="0">
                <a:latin typeface="+mj-lt"/>
                <a:ea typeface="ＭＳ Ｐゴシック" pitchFamily="34" charset="-128"/>
              </a:rPr>
              <a:t>Cd’s, apps, boekjes</a:t>
            </a:r>
          </a:p>
          <a:p>
            <a:pPr eaLnBrk="1" hangingPunct="1">
              <a:lnSpc>
                <a:spcPct val="150000"/>
              </a:lnSpc>
            </a:pPr>
            <a:r>
              <a:rPr lang="nl-NL" altLang="nl-NL" sz="2800" dirty="0" err="1">
                <a:latin typeface="+mj-lt"/>
                <a:ea typeface="ＭＳ Ｐゴシック" pitchFamily="34" charset="-128"/>
              </a:rPr>
              <a:t>Spotify</a:t>
            </a:r>
            <a:endParaRPr lang="nl-NL" altLang="nl-NL" sz="2800" dirty="0">
              <a:latin typeface="+mj-lt"/>
              <a:ea typeface="ＭＳ Ｐゴシック" pitchFamily="34" charset="-128"/>
            </a:endParaRP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106215"/>
            <a:ext cx="3316287" cy="2474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02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al 12"/>
          <p:cNvSpPr/>
          <p:nvPr/>
        </p:nvSpPr>
        <p:spPr>
          <a:xfrm>
            <a:off x="3131840" y="4461959"/>
            <a:ext cx="5616624" cy="1343305"/>
          </a:xfrm>
          <a:prstGeom prst="ellipse">
            <a:avLst/>
          </a:prstGeom>
          <a:solidFill>
            <a:srgbClr val="FF7C80"/>
          </a:solidFill>
          <a:ln>
            <a:noFill/>
          </a:ln>
          <a:effectLst>
            <a:outerShdw blurRad="1270000" dist="50800" algn="ctr" rotWithShape="0">
              <a:srgbClr val="000000">
                <a:alpha val="0"/>
              </a:srgbClr>
            </a:outerShdw>
          </a:effectLst>
          <a:scene3d>
            <a:camera prst="orthographicFront">
              <a:rot lat="600000" lon="900000" rev="21594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467544" y="3068960"/>
            <a:ext cx="6914038" cy="158544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p:cNvSpPr/>
          <p:nvPr/>
        </p:nvSpPr>
        <p:spPr>
          <a:xfrm>
            <a:off x="250825" y="957561"/>
            <a:ext cx="5401295" cy="2520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385" name="Titel 1"/>
          <p:cNvSpPr>
            <a:spLocks noGrp="1"/>
          </p:cNvSpPr>
          <p:nvPr>
            <p:ph type="title"/>
          </p:nvPr>
        </p:nvSpPr>
        <p:spPr>
          <a:xfrm>
            <a:off x="323850" y="404813"/>
            <a:ext cx="8362950" cy="1223962"/>
          </a:xfrm>
        </p:spPr>
        <p:txBody>
          <a:bodyPr/>
          <a:lstStyle/>
          <a:p>
            <a:pPr algn="l" eaLnBrk="1" hangingPunct="1"/>
            <a:r>
              <a:rPr lang="nl-NL" altLang="nl-NL" dirty="0">
                <a:ea typeface="ＭＳ Ｐゴシック" pitchFamily="34" charset="-128"/>
              </a:rPr>
              <a:t>Liedjes op internet </a:t>
            </a:r>
            <a:br>
              <a:rPr lang="nl-NL" altLang="nl-NL" sz="4000" dirty="0">
                <a:latin typeface="Futura Bk" pitchFamily="34" charset="0"/>
                <a:ea typeface="ＭＳ Ｐゴシック" pitchFamily="34" charset="-128"/>
              </a:rPr>
            </a:br>
            <a:endParaRPr lang="nl-NL" altLang="nl-NL" sz="2800" dirty="0">
              <a:latin typeface="Futura Bk" pitchFamily="34" charset="0"/>
              <a:ea typeface="ＭＳ Ｐゴシック" pitchFamily="34" charset="-128"/>
            </a:endParaRPr>
          </a:p>
        </p:txBody>
      </p:sp>
      <p:sp>
        <p:nvSpPr>
          <p:cNvPr id="16386" name="Ondertitel 2"/>
          <p:cNvSpPr>
            <a:spLocks noGrp="1"/>
          </p:cNvSpPr>
          <p:nvPr>
            <p:ph idx="1"/>
          </p:nvPr>
        </p:nvSpPr>
        <p:spPr>
          <a:xfrm>
            <a:off x="301192" y="1124744"/>
            <a:ext cx="8280400" cy="4560192"/>
          </a:xfrm>
          <a:noFill/>
          <a:ln>
            <a:solidFill>
              <a:schemeClr val="accent1"/>
            </a:solidFill>
          </a:ln>
          <a:scene3d>
            <a:camera prst="orthographicFront">
              <a:rot lat="0" lon="0" rev="300000"/>
            </a:camera>
            <a:lightRig rig="threePt" dir="t"/>
          </a:scene3d>
        </p:spPr>
        <p:txBody>
          <a:bodyPr/>
          <a:lstStyle/>
          <a:p>
            <a:pPr marL="0" indent="0" eaLnBrk="1" hangingPunct="1">
              <a:lnSpc>
                <a:spcPct val="150000"/>
              </a:lnSpc>
              <a:buNone/>
            </a:pPr>
            <a:r>
              <a:rPr lang="nl-NL" altLang="nl-NL" b="1" dirty="0">
                <a:latin typeface="Futura Bk" pitchFamily="34" charset="0"/>
                <a:ea typeface="ＭＳ Ｐゴシック" pitchFamily="34" charset="-128"/>
              </a:rPr>
              <a:t>					Pools</a:t>
            </a:r>
          </a:p>
          <a:p>
            <a:pPr marL="0" indent="0" eaLnBrk="1" hangingPunct="1">
              <a:lnSpc>
                <a:spcPct val="150000"/>
              </a:lnSpc>
              <a:buNone/>
            </a:pPr>
            <a:r>
              <a:rPr lang="nl-NL" altLang="nl-NL" sz="2000" dirty="0">
                <a:latin typeface="Futura Bk" pitchFamily="34" charset="0"/>
                <a:ea typeface="ＭＳ Ｐゴシック" pitchFamily="34" charset="-128"/>
                <a:hlinkClick r:id="rId3"/>
              </a:rPr>
              <a:t>T</a:t>
            </a:r>
            <a:r>
              <a:rPr lang="nl-NL" altLang="nl-NL" sz="2000" dirty="0">
                <a:latin typeface="Futura Bk" pitchFamily="34" charset="0"/>
                <a:ea typeface="ＭＳ Ｐゴシック" pitchFamily="34" charset="-128"/>
                <a:hlinkClick r:id="rId4"/>
              </a:rPr>
              <a:t>eksten</a:t>
            </a:r>
            <a:r>
              <a:rPr lang="nl-NL" altLang="nl-NL" sz="2000" dirty="0">
                <a:latin typeface="Futura Bk" pitchFamily="34" charset="0"/>
                <a:ea typeface="ＭＳ Ｐゴシック" pitchFamily="34" charset="-128"/>
              </a:rPr>
              <a:t>	</a:t>
            </a:r>
          </a:p>
          <a:p>
            <a:pPr marL="0" indent="0" eaLnBrk="1" hangingPunct="1">
              <a:lnSpc>
                <a:spcPct val="150000"/>
              </a:lnSpc>
              <a:buNone/>
            </a:pPr>
            <a:r>
              <a:rPr lang="nl-NL" altLang="nl-NL" sz="2000" dirty="0">
                <a:solidFill>
                  <a:srgbClr val="141823"/>
                </a:solidFill>
                <a:latin typeface="Helvetica" charset="0"/>
                <a:cs typeface="Arial" pitchFamily="34" charset="0"/>
                <a:hlinkClick r:id="rId3"/>
              </a:rPr>
              <a:t> Natalia </a:t>
            </a:r>
            <a:r>
              <a:rPr lang="nl-NL" altLang="nl-NL" sz="2000" dirty="0" err="1">
                <a:solidFill>
                  <a:srgbClr val="141823"/>
                </a:solidFill>
                <a:latin typeface="Helvetica" charset="0"/>
                <a:cs typeface="Arial" pitchFamily="34" charset="0"/>
                <a:hlinkClick r:id="rId3"/>
              </a:rPr>
              <a:t>Kukulska</a:t>
            </a:r>
            <a:r>
              <a:rPr lang="nl-NL" altLang="nl-NL" sz="2000" dirty="0">
                <a:solidFill>
                  <a:srgbClr val="141823"/>
                </a:solidFill>
                <a:latin typeface="Helvetica" charset="0"/>
                <a:cs typeface="Arial" pitchFamily="34" charset="0"/>
              </a:rPr>
              <a:t>    </a:t>
            </a:r>
            <a:r>
              <a:rPr lang="nl-NL" sz="2000" dirty="0">
                <a:hlinkClick r:id="rId5"/>
              </a:rPr>
              <a:t>Ac. </a:t>
            </a:r>
            <a:r>
              <a:rPr lang="nl-NL" sz="2000" dirty="0" err="1">
                <a:hlinkClick r:id="rId5"/>
              </a:rPr>
              <a:t>Pana</a:t>
            </a:r>
            <a:r>
              <a:rPr lang="nl-NL" sz="2000" dirty="0">
                <a:hlinkClick r:id="rId5"/>
              </a:rPr>
              <a:t> </a:t>
            </a:r>
            <a:r>
              <a:rPr lang="nl-NL" sz="2000" dirty="0" err="1">
                <a:hlinkClick r:id="rId5"/>
              </a:rPr>
              <a:t>kleksa</a:t>
            </a:r>
            <a:endParaRPr lang="nl-NL" sz="2000" dirty="0"/>
          </a:p>
          <a:p>
            <a:pPr marL="0" indent="0" eaLnBrk="1" hangingPunct="1">
              <a:lnSpc>
                <a:spcPct val="150000"/>
              </a:lnSpc>
              <a:buNone/>
            </a:pPr>
            <a:r>
              <a:rPr lang="nl-NL" altLang="nl-NL" b="1" dirty="0">
                <a:latin typeface="Futura Bk" pitchFamily="34" charset="0"/>
                <a:ea typeface="ＭＳ Ｐゴシック" pitchFamily="34" charset="-128"/>
              </a:rPr>
              <a:t>Arabisch         </a:t>
            </a:r>
            <a:r>
              <a:rPr lang="nl-NL" altLang="nl-NL" sz="2000" dirty="0">
                <a:latin typeface="Futura Bk" pitchFamily="34" charset="0"/>
                <a:ea typeface="ＭＳ Ｐゴシック" pitchFamily="34" charset="-128"/>
                <a:hlinkClick r:id="rId6"/>
              </a:rPr>
              <a:t>douniamp3</a:t>
            </a:r>
            <a:r>
              <a:rPr lang="nl-NL" altLang="nl-NL" sz="2000" b="1" dirty="0">
                <a:latin typeface="Futura Bk" pitchFamily="34" charset="0"/>
                <a:ea typeface="ＭＳ Ｐゴシック" pitchFamily="34" charset="-128"/>
              </a:rPr>
              <a:t>  </a:t>
            </a:r>
            <a:r>
              <a:rPr lang="nl-NL" altLang="nl-NL" sz="2000" dirty="0">
                <a:latin typeface="Futura Bk" pitchFamily="34" charset="0"/>
                <a:ea typeface="ＭＳ Ｐゴシック" pitchFamily="34" charset="-128"/>
                <a:hlinkClick r:id="rId7"/>
              </a:rPr>
              <a:t>Apps</a:t>
            </a:r>
          </a:p>
          <a:p>
            <a:pPr marL="0" indent="0" eaLnBrk="1" hangingPunct="1">
              <a:lnSpc>
                <a:spcPct val="150000"/>
              </a:lnSpc>
              <a:buNone/>
            </a:pPr>
            <a:endParaRPr lang="nl-NL" altLang="nl-NL" b="1" dirty="0">
              <a:latin typeface="Futura Bk" pitchFamily="34" charset="0"/>
              <a:ea typeface="ＭＳ Ｐゴシック" pitchFamily="34" charset="-128"/>
            </a:endParaRPr>
          </a:p>
          <a:p>
            <a:pPr marL="0" indent="0" eaLnBrk="1" hangingPunct="1">
              <a:lnSpc>
                <a:spcPct val="150000"/>
              </a:lnSpc>
              <a:buNone/>
            </a:pPr>
            <a:r>
              <a:rPr lang="nl-NL" altLang="nl-NL" sz="2000" dirty="0">
                <a:latin typeface="Futura Bk" pitchFamily="34" charset="0"/>
                <a:ea typeface="ＭＳ Ｐゴシック" pitchFamily="34" charset="-128"/>
              </a:rPr>
              <a:t> </a:t>
            </a:r>
          </a:p>
          <a:p>
            <a:pPr marL="0" indent="0" eaLnBrk="1" hangingPunct="1">
              <a:lnSpc>
                <a:spcPct val="150000"/>
              </a:lnSpc>
              <a:buNone/>
            </a:pPr>
            <a:r>
              <a:rPr lang="nl-NL" altLang="nl-NL" b="1" dirty="0">
                <a:latin typeface="Futura Bk" pitchFamily="34" charset="0"/>
                <a:ea typeface="ＭＳ Ｐゴシック" pitchFamily="34" charset="-128"/>
              </a:rPr>
              <a:t>			Turks</a:t>
            </a:r>
          </a:p>
          <a:p>
            <a:pPr marL="0" indent="0" eaLnBrk="1" hangingPunct="1">
              <a:lnSpc>
                <a:spcPct val="150000"/>
              </a:lnSpc>
              <a:buNone/>
            </a:pPr>
            <a:endParaRPr lang="nl-NL" altLang="nl-NL" sz="2000" dirty="0">
              <a:latin typeface="Futura Bk" pitchFamily="34" charset="0"/>
              <a:ea typeface="ＭＳ Ｐゴシック" pitchFamily="34" charset="-128"/>
            </a:endParaRPr>
          </a:p>
        </p:txBody>
      </p:sp>
      <p:pic>
        <p:nvPicPr>
          <p:cNvPr id="16387" name="Afbeelding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descr="Piosenki dla dzieci">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4870" y="1412776"/>
            <a:ext cx="864096" cy="69262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Afbeelding 1">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2026" y="1239105"/>
            <a:ext cx="936104" cy="668646"/>
          </a:xfrm>
          <a:prstGeom prst="rect">
            <a:avLst/>
          </a:prstGeom>
        </p:spPr>
      </p:pic>
      <p:pic>
        <p:nvPicPr>
          <p:cNvPr id="3075" name="Picture 3">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051" y="1952407"/>
            <a:ext cx="1364706" cy="6370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a:hlinkClick r:id="rId16"/>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317" r="7914"/>
          <a:stretch/>
        </p:blipFill>
        <p:spPr bwMode="auto">
          <a:xfrm>
            <a:off x="1836918" y="3894408"/>
            <a:ext cx="925108" cy="6311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Afbeelding 3">
            <a:hlinkClick r:id="rId18"/>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81588" y="4023103"/>
            <a:ext cx="2364946" cy="438856"/>
          </a:xfrm>
          <a:prstGeom prst="rect">
            <a:avLst/>
          </a:prstGeom>
        </p:spPr>
      </p:pic>
      <p:pic>
        <p:nvPicPr>
          <p:cNvPr id="5" name="Afbeelding 4">
            <a:hlinkClick r:id="rId20"/>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29903" y="3707509"/>
            <a:ext cx="1711218" cy="631187"/>
          </a:xfrm>
          <a:prstGeom prst="rect">
            <a:avLst/>
          </a:prstGeom>
        </p:spPr>
      </p:pic>
      <p:pic>
        <p:nvPicPr>
          <p:cNvPr id="6" name="Afbeelding 5">
            <a:hlinkClick r:id="rId22"/>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95790" y="4857378"/>
            <a:ext cx="666583" cy="666583"/>
          </a:xfrm>
          <a:prstGeom prst="rect">
            <a:avLst/>
          </a:prstGeom>
        </p:spPr>
      </p:pic>
      <p:pic>
        <p:nvPicPr>
          <p:cNvPr id="8" name="Afbeelding 7">
            <a:hlinkClick r:id="rId24"/>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17354" y="4897874"/>
            <a:ext cx="626087" cy="626087"/>
          </a:xfrm>
          <a:prstGeom prst="rect">
            <a:avLst/>
          </a:prstGeom>
        </p:spPr>
      </p:pic>
      <p:pic>
        <p:nvPicPr>
          <p:cNvPr id="9" name="Afbeelding 8">
            <a:hlinkClick r:id="rId26"/>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22872" y="4654402"/>
            <a:ext cx="2520280" cy="405951"/>
          </a:xfrm>
          <a:prstGeom prst="rect">
            <a:avLst/>
          </a:prstGeom>
        </p:spPr>
      </p:pic>
      <p:pic>
        <p:nvPicPr>
          <p:cNvPr id="11" name="Afbeelding 10">
            <a:hlinkClick r:id="rId28"/>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46534" y="5175382"/>
            <a:ext cx="2135048" cy="348579"/>
          </a:xfrm>
          <a:prstGeom prst="rect">
            <a:avLst/>
          </a:prstGeom>
        </p:spPr>
      </p:pic>
    </p:spTree>
    <p:extLst>
      <p:ext uri="{BB962C8B-B14F-4D97-AF65-F5344CB8AC3E}">
        <p14:creationId xmlns:p14="http://schemas.microsoft.com/office/powerpoint/2010/main" val="172629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al 8"/>
          <p:cNvSpPr/>
          <p:nvPr/>
        </p:nvSpPr>
        <p:spPr>
          <a:xfrm>
            <a:off x="395536" y="4695640"/>
            <a:ext cx="4639356" cy="2025041"/>
          </a:xfrm>
          <a:prstGeom prst="ellipse">
            <a:avLst/>
          </a:prstGeom>
          <a:solidFill>
            <a:srgbClr val="BCE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p:cNvSpPr/>
          <p:nvPr/>
        </p:nvSpPr>
        <p:spPr>
          <a:xfrm>
            <a:off x="899592" y="1487383"/>
            <a:ext cx="2952328" cy="4245873"/>
          </a:xfrm>
          <a:prstGeom prst="ellipse">
            <a:avLst/>
          </a:prstGeom>
          <a:ln>
            <a:noFill/>
          </a:ln>
          <a:scene3d>
            <a:camera prst="orthographicFront">
              <a:rot lat="24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p:cNvSpPr/>
          <p:nvPr/>
        </p:nvSpPr>
        <p:spPr>
          <a:xfrm>
            <a:off x="3995936" y="908720"/>
            <a:ext cx="3816424" cy="2701598"/>
          </a:xfrm>
          <a:prstGeom prst="ellipse">
            <a:avLst/>
          </a:prstGeom>
          <a:solidFill>
            <a:srgbClr val="FFFF99"/>
          </a:solidFill>
          <a:ln>
            <a:noFill/>
          </a:ln>
          <a:scene3d>
            <a:camera prst="orthographicFront">
              <a:rot lat="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Ovaal 1"/>
          <p:cNvSpPr/>
          <p:nvPr/>
        </p:nvSpPr>
        <p:spPr>
          <a:xfrm>
            <a:off x="4393332" y="3315919"/>
            <a:ext cx="4039393" cy="2759443"/>
          </a:xfrm>
          <a:prstGeom prst="ellipse">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385" name="Titel 1"/>
          <p:cNvSpPr>
            <a:spLocks noGrp="1"/>
          </p:cNvSpPr>
          <p:nvPr>
            <p:ph type="title"/>
          </p:nvPr>
        </p:nvSpPr>
        <p:spPr>
          <a:xfrm>
            <a:off x="316642" y="368747"/>
            <a:ext cx="8362950" cy="1223962"/>
          </a:xfrm>
        </p:spPr>
        <p:txBody>
          <a:bodyPr/>
          <a:lstStyle/>
          <a:p>
            <a:pPr algn="l" eaLnBrk="1" hangingPunct="1"/>
            <a:br>
              <a:rPr lang="nl-NL" altLang="nl-NL" sz="4000" dirty="0">
                <a:latin typeface="Futura Bk" pitchFamily="34" charset="0"/>
                <a:ea typeface="ＭＳ Ｐゴシック" pitchFamily="34" charset="-128"/>
              </a:rPr>
            </a:br>
            <a:br>
              <a:rPr lang="nl-NL" altLang="nl-NL" sz="4000" dirty="0">
                <a:latin typeface="Futura Bk" pitchFamily="34" charset="0"/>
                <a:ea typeface="ＭＳ Ｐゴシック" pitchFamily="34" charset="-128"/>
              </a:rPr>
            </a:br>
            <a:r>
              <a:rPr lang="nl-NL" altLang="nl-NL" dirty="0">
                <a:ea typeface="ＭＳ Ｐゴシック" pitchFamily="34" charset="-128"/>
              </a:rPr>
              <a:t>Liedjes op internet</a:t>
            </a:r>
            <a:br>
              <a:rPr lang="nl-NL" altLang="nl-NL" sz="4000" dirty="0">
                <a:latin typeface="Futura Bk" pitchFamily="34" charset="0"/>
                <a:ea typeface="ＭＳ Ｐゴシック" pitchFamily="34" charset="-128"/>
              </a:rPr>
            </a:br>
            <a:br>
              <a:rPr lang="nl-NL" sz="4000" dirty="0"/>
            </a:br>
            <a:endParaRPr lang="nl-NL" altLang="nl-NL" sz="4000" dirty="0">
              <a:latin typeface="Futura Bk" pitchFamily="34" charset="0"/>
              <a:ea typeface="ＭＳ Ｐゴシック" pitchFamily="34" charset="-128"/>
            </a:endParaRPr>
          </a:p>
        </p:txBody>
      </p:sp>
      <p:sp>
        <p:nvSpPr>
          <p:cNvPr id="16386" name="Ondertitel 2"/>
          <p:cNvSpPr>
            <a:spLocks noGrp="1"/>
          </p:cNvSpPr>
          <p:nvPr>
            <p:ph idx="1"/>
          </p:nvPr>
        </p:nvSpPr>
        <p:spPr>
          <a:xfrm>
            <a:off x="363754" y="1776504"/>
            <a:ext cx="8280400" cy="4094014"/>
          </a:xfrm>
          <a:noFill/>
        </p:spPr>
        <p:txBody>
          <a:bodyPr/>
          <a:lstStyle/>
          <a:p>
            <a:r>
              <a:rPr lang="nl-NL" altLang="nl-NL" b="1" dirty="0">
                <a:solidFill>
                  <a:schemeClr val="tx2"/>
                </a:solidFill>
                <a:latin typeface="Futura Bk" pitchFamily="34" charset="0"/>
                <a:ea typeface="ＭＳ Ｐゴシック" pitchFamily="34" charset="-128"/>
                <a:hlinkClick r:id="rId3"/>
              </a:rPr>
              <a:t>Nederlands        </a:t>
            </a:r>
            <a:r>
              <a:rPr lang="nl-NL" altLang="nl-NL" b="1" dirty="0" err="1">
                <a:solidFill>
                  <a:schemeClr val="tx2"/>
                </a:solidFill>
                <a:latin typeface="Futura Bk" pitchFamily="34" charset="0"/>
                <a:ea typeface="ＭＳ Ｐゴシック" pitchFamily="34" charset="-128"/>
                <a:hlinkClick r:id="rId3"/>
              </a:rPr>
              <a:t>spaans</a:t>
            </a:r>
            <a:endParaRPr lang="nl-NL" altLang="nl-NL" b="1" dirty="0">
              <a:solidFill>
                <a:schemeClr val="tx2"/>
              </a:solidFill>
              <a:latin typeface="Futura Bk" pitchFamily="34" charset="0"/>
              <a:ea typeface="ＭＳ Ｐゴシック" pitchFamily="34" charset="-128"/>
              <a:hlinkClick r:id="rId3"/>
            </a:endParaRPr>
          </a:p>
          <a:p>
            <a:pPr marL="457200" lvl="1" indent="0" eaLnBrk="1" hangingPunct="1">
              <a:lnSpc>
                <a:spcPct val="150000"/>
              </a:lnSpc>
              <a:buNone/>
            </a:pPr>
            <a:endParaRPr lang="nl-NL" altLang="nl-NL" sz="2000" dirty="0">
              <a:latin typeface="Futura Bk" pitchFamily="34" charset="0"/>
              <a:ea typeface="ＭＳ Ｐゴシック" pitchFamily="34" charset="-128"/>
              <a:hlinkClick r:id="rId3"/>
            </a:endParaRPr>
          </a:p>
          <a:p>
            <a:pPr marL="457200" lvl="1" indent="0" eaLnBrk="1" hangingPunct="1">
              <a:lnSpc>
                <a:spcPct val="150000"/>
              </a:lnSpc>
              <a:buNone/>
            </a:pPr>
            <a:r>
              <a:rPr lang="nl-NL" altLang="nl-NL" sz="3200" b="1" dirty="0">
                <a:solidFill>
                  <a:schemeClr val="tx2"/>
                </a:solidFill>
                <a:latin typeface="Futura Bk" pitchFamily="34" charset="0"/>
                <a:ea typeface="ＭＳ Ｐゴシック" pitchFamily="34" charset="-128"/>
                <a:hlinkClick r:id="rId3"/>
              </a:rPr>
              <a:t>					</a:t>
            </a:r>
          </a:p>
          <a:p>
            <a:pPr marL="457200" lvl="1" indent="0" eaLnBrk="1" hangingPunct="1">
              <a:lnSpc>
                <a:spcPct val="150000"/>
              </a:lnSpc>
              <a:buNone/>
            </a:pPr>
            <a:r>
              <a:rPr lang="nl-NL" altLang="nl-NL" sz="3200" b="1" dirty="0">
                <a:solidFill>
                  <a:schemeClr val="tx2"/>
                </a:solidFill>
                <a:latin typeface="Futura Bk" pitchFamily="34" charset="0"/>
                <a:ea typeface="ＭＳ Ｐゴシック" pitchFamily="34" charset="-128"/>
                <a:hlinkClick r:id="rId3"/>
              </a:rPr>
              <a:t>				     Frans</a:t>
            </a:r>
            <a:endParaRPr lang="nl-NL" altLang="nl-NL" sz="2000" dirty="0">
              <a:solidFill>
                <a:schemeClr val="tx2"/>
              </a:solidFill>
              <a:latin typeface="Futura Bk" pitchFamily="34" charset="0"/>
              <a:ea typeface="ＭＳ Ｐゴシック" pitchFamily="34" charset="-128"/>
              <a:hlinkClick r:id="rId3"/>
            </a:endParaRPr>
          </a:p>
          <a:p>
            <a:pPr eaLnBrk="1" hangingPunct="1">
              <a:lnSpc>
                <a:spcPct val="150000"/>
              </a:lnSpc>
            </a:pPr>
            <a:endParaRPr lang="nl-NL" altLang="nl-NL" sz="2000" dirty="0">
              <a:solidFill>
                <a:schemeClr val="tx2"/>
              </a:solidFill>
              <a:latin typeface="Futura Bk" pitchFamily="34" charset="0"/>
              <a:ea typeface="ＭＳ Ｐゴシック" pitchFamily="34" charset="-128"/>
              <a:hlinkClick r:id="rId3"/>
            </a:endParaRPr>
          </a:p>
          <a:p>
            <a:pPr eaLnBrk="1" hangingPunct="1">
              <a:lnSpc>
                <a:spcPct val="150000"/>
              </a:lnSpc>
            </a:pPr>
            <a:r>
              <a:rPr lang="nl-NL" altLang="nl-NL" b="1" dirty="0">
                <a:solidFill>
                  <a:schemeClr val="tx2"/>
                </a:solidFill>
                <a:latin typeface="Futura Bk" pitchFamily="34" charset="0"/>
                <a:ea typeface="ＭＳ Ｐゴシック" pitchFamily="34" charset="-128"/>
                <a:hlinkClick r:id="rId3"/>
              </a:rPr>
              <a:t>Engels</a:t>
            </a:r>
          </a:p>
        </p:txBody>
      </p:sp>
      <p:pic>
        <p:nvPicPr>
          <p:cNvPr id="16387"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76" y="6137648"/>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Afbeelding 6">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443" y="2656494"/>
            <a:ext cx="1333500" cy="209550"/>
          </a:xfrm>
          <a:prstGeom prst="rect">
            <a:avLst/>
          </a:prstGeom>
        </p:spPr>
      </p:pic>
      <p:pic>
        <p:nvPicPr>
          <p:cNvPr id="8" name="Afbeelding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0807" y="3477752"/>
            <a:ext cx="2325728" cy="265133"/>
          </a:xfrm>
          <a:prstGeom prst="rect">
            <a:avLst/>
          </a:prstGeom>
        </p:spPr>
      </p:pic>
      <p:pic>
        <p:nvPicPr>
          <p:cNvPr id="18" name="Afbeelding 17">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5520" y="2262237"/>
            <a:ext cx="1412776" cy="317875"/>
          </a:xfrm>
          <a:prstGeom prst="rect">
            <a:avLst/>
          </a:prstGeom>
        </p:spPr>
      </p:pic>
      <p:pic>
        <p:nvPicPr>
          <p:cNvPr id="19" name="Afbeelding 18">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9834" y="4035418"/>
            <a:ext cx="485765" cy="728648"/>
          </a:xfrm>
          <a:prstGeom prst="rect">
            <a:avLst/>
          </a:prstGeom>
        </p:spPr>
      </p:pic>
      <p:pic>
        <p:nvPicPr>
          <p:cNvPr id="20" name="Afbeelding 19">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9307" y="3768764"/>
            <a:ext cx="756138" cy="568026"/>
          </a:xfrm>
          <a:prstGeom prst="rect">
            <a:avLst/>
          </a:prstGeom>
        </p:spPr>
      </p:pic>
      <p:sp>
        <p:nvSpPr>
          <p:cNvPr id="21" name="Rechthoek 20"/>
          <p:cNvSpPr/>
          <p:nvPr/>
        </p:nvSpPr>
        <p:spPr>
          <a:xfrm>
            <a:off x="1577504" y="2946587"/>
            <a:ext cx="1386918" cy="369332"/>
          </a:xfrm>
          <a:prstGeom prst="rect">
            <a:avLst/>
          </a:prstGeom>
        </p:spPr>
        <p:txBody>
          <a:bodyPr wrap="none">
            <a:spAutoFit/>
          </a:bodyPr>
          <a:lstStyle/>
          <a:p>
            <a:r>
              <a:rPr lang="nl-NL" dirty="0"/>
              <a:t>Online </a:t>
            </a:r>
            <a:r>
              <a:rPr lang="nl-NL" dirty="0">
                <a:hlinkClick r:id="rId15"/>
              </a:rPr>
              <a:t>Radio</a:t>
            </a:r>
            <a:endParaRPr lang="nl-NL" dirty="0"/>
          </a:p>
        </p:txBody>
      </p:sp>
      <p:pic>
        <p:nvPicPr>
          <p:cNvPr id="22" name="Afbeelding 21">
            <a:hlinkClick r:id="rId16"/>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05219" y="4167573"/>
            <a:ext cx="390525" cy="561975"/>
          </a:xfrm>
          <a:prstGeom prst="rect">
            <a:avLst/>
          </a:prstGeom>
        </p:spPr>
      </p:pic>
      <p:pic>
        <p:nvPicPr>
          <p:cNvPr id="27" name="Afbeelding 26">
            <a:hlinkClick r:id="rId18"/>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31000" y="4465355"/>
            <a:ext cx="774852" cy="774852"/>
          </a:xfrm>
          <a:prstGeom prst="rect">
            <a:avLst/>
          </a:prstGeom>
        </p:spPr>
      </p:pic>
      <p:pic>
        <p:nvPicPr>
          <p:cNvPr id="28" name="Afbeelding 27">
            <a:hlinkClick r:id="rId20"/>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94999" y="5081846"/>
            <a:ext cx="2349001" cy="819419"/>
          </a:xfrm>
          <a:prstGeom prst="rect">
            <a:avLst/>
          </a:prstGeom>
        </p:spPr>
      </p:pic>
      <p:pic>
        <p:nvPicPr>
          <p:cNvPr id="30" name="Afbeelding 29">
            <a:hlinkClick r:id="rId22" action="ppaction://hlinkfile"/>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84171" y="3583540"/>
            <a:ext cx="858244" cy="643683"/>
          </a:xfrm>
          <a:prstGeom prst="rect">
            <a:avLst/>
          </a:prstGeom>
        </p:spPr>
      </p:pic>
      <p:pic>
        <p:nvPicPr>
          <p:cNvPr id="31" name="Afbeelding 30">
            <a:hlinkClick r:id="rId24"/>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94858" y="3851354"/>
            <a:ext cx="1949296" cy="632438"/>
          </a:xfrm>
          <a:prstGeom prst="rect">
            <a:avLst/>
          </a:prstGeom>
        </p:spPr>
      </p:pic>
      <p:pic>
        <p:nvPicPr>
          <p:cNvPr id="32" name="Afbeelding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4892" y="4716007"/>
            <a:ext cx="703575" cy="1177009"/>
          </a:xfrm>
          <a:prstGeom prst="rect">
            <a:avLst/>
          </a:prstGeom>
        </p:spPr>
      </p:pic>
      <p:pic>
        <p:nvPicPr>
          <p:cNvPr id="33" name="Afbeelding 32">
            <a:hlinkClick r:id="rId27"/>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21567" y="4954555"/>
            <a:ext cx="1254769" cy="868686"/>
          </a:xfrm>
          <a:prstGeom prst="rect">
            <a:avLst/>
          </a:prstGeom>
        </p:spPr>
      </p:pic>
      <p:pic>
        <p:nvPicPr>
          <p:cNvPr id="2050"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03131" y="1340768"/>
            <a:ext cx="2481263" cy="62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56374" y="2693229"/>
            <a:ext cx="1427163"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Afbeelding 22">
            <a:hlinkClick r:id="rId31"/>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220072" y="2278299"/>
            <a:ext cx="2190750" cy="285750"/>
          </a:xfrm>
          <a:prstGeom prst="rect">
            <a:avLst/>
          </a:prstGeom>
        </p:spPr>
      </p:pic>
      <p:pic>
        <p:nvPicPr>
          <p:cNvPr id="29" name="Afbeelding 28">
            <a:hlinkClick r:id="rId33"/>
          </p:cNvPr>
          <p:cNvPicPr>
            <a:picLocks noChangeAspect="1"/>
          </p:cNvPicPr>
          <p:nvPr/>
        </p:nvPicPr>
        <p:blipFill rotWithShape="1">
          <a:blip r:embed="rId34">
            <a:extLst>
              <a:ext uri="{28A0092B-C50C-407E-A947-70E740481C1C}">
                <a14:useLocalDpi xmlns:a14="http://schemas.microsoft.com/office/drawing/2010/main" val="0"/>
              </a:ext>
            </a:extLst>
          </a:blip>
          <a:srcRect r="62047"/>
          <a:stretch/>
        </p:blipFill>
        <p:spPr>
          <a:xfrm>
            <a:off x="3364750" y="6075362"/>
            <a:ext cx="1670142" cy="495300"/>
          </a:xfrm>
          <a:prstGeom prst="rect">
            <a:avLst/>
          </a:prstGeom>
        </p:spPr>
      </p:pic>
      <p:sp>
        <p:nvSpPr>
          <p:cNvPr id="6" name="Rechthoek 5"/>
          <p:cNvSpPr/>
          <p:nvPr/>
        </p:nvSpPr>
        <p:spPr>
          <a:xfrm>
            <a:off x="2208230" y="5823241"/>
            <a:ext cx="1045479" cy="400110"/>
          </a:xfrm>
          <a:prstGeom prst="rect">
            <a:avLst/>
          </a:prstGeom>
        </p:spPr>
        <p:txBody>
          <a:bodyPr wrap="none">
            <a:spAutoFit/>
          </a:bodyPr>
          <a:lstStyle/>
          <a:p>
            <a:r>
              <a:rPr lang="nl-NL" sz="2000" dirty="0" err="1">
                <a:solidFill>
                  <a:prstClr val="black"/>
                </a:solidFill>
                <a:ea typeface="ＭＳ Ｐゴシック" charset="0"/>
                <a:hlinkClick r:id="rId35"/>
              </a:rPr>
              <a:t>bussong</a:t>
            </a:r>
            <a:endParaRPr lang="nl-NL" sz="2000" dirty="0"/>
          </a:p>
        </p:txBody>
      </p:sp>
      <p:pic>
        <p:nvPicPr>
          <p:cNvPr id="34" name="Afbeelding 33">
            <a:hlinkClick r:id="rId36"/>
          </p:cNvPr>
          <p:cNvPicPr>
            <a:picLocks noChangeAspect="1"/>
          </p:cNvPicPr>
          <p:nvPr/>
        </p:nvPicPr>
        <p:blipFill rotWithShape="1">
          <a:blip r:embed="rId37" cstate="print">
            <a:extLst>
              <a:ext uri="{28A0092B-C50C-407E-A947-70E740481C1C}">
                <a14:useLocalDpi xmlns:a14="http://schemas.microsoft.com/office/drawing/2010/main" val="0"/>
              </a:ext>
            </a:extLst>
          </a:blip>
          <a:srcRect l="18081" r="26337" b="19577"/>
          <a:stretch/>
        </p:blipFill>
        <p:spPr>
          <a:xfrm>
            <a:off x="2717018" y="5498575"/>
            <a:ext cx="1767743" cy="324666"/>
          </a:xfrm>
          <a:prstGeom prst="rect">
            <a:avLst/>
          </a:prstGeom>
        </p:spPr>
      </p:pic>
      <p:pic>
        <p:nvPicPr>
          <p:cNvPr id="35" name="Afbeelding 34">
            <a:hlinkClick r:id="rId38"/>
          </p:cNvPr>
          <p:cNvPicPr>
            <a:picLocks noChangeAspect="1"/>
          </p:cNvPicPr>
          <p:nvPr/>
        </p:nvPicPr>
        <p:blipFill rotWithShape="1">
          <a:blip r:embed="rId39" cstate="print">
            <a:extLst>
              <a:ext uri="{28A0092B-C50C-407E-A947-70E740481C1C}">
                <a14:useLocalDpi xmlns:a14="http://schemas.microsoft.com/office/drawing/2010/main" val="0"/>
              </a:ext>
            </a:extLst>
          </a:blip>
          <a:srcRect l="33059"/>
          <a:stretch/>
        </p:blipFill>
        <p:spPr>
          <a:xfrm>
            <a:off x="556410" y="4954555"/>
            <a:ext cx="1753424" cy="268483"/>
          </a:xfrm>
          <a:prstGeom prst="rect">
            <a:avLst/>
          </a:prstGeom>
        </p:spPr>
      </p:pic>
    </p:spTree>
    <p:extLst>
      <p:ext uri="{BB962C8B-B14F-4D97-AF65-F5344CB8AC3E}">
        <p14:creationId xmlns:p14="http://schemas.microsoft.com/office/powerpoint/2010/main" val="305436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Praten en voorlezen, interactie</a:t>
            </a:r>
          </a:p>
        </p:txBody>
      </p:sp>
      <p:pic>
        <p:nvPicPr>
          <p:cNvPr id="4" name="Tijdelijke aanduiding voor inhoud 3"/>
          <p:cNvPicPr>
            <a:picLocks noGrp="1"/>
          </p:cNvPicPr>
          <p:nvPr>
            <p:ph idx="1"/>
          </p:nvPr>
        </p:nvPicPr>
        <p:blipFill rotWithShape="1">
          <a:blip r:embed="rId3"/>
          <a:srcRect l="23432" t="19024" r="42620" b="52113"/>
          <a:stretch/>
        </p:blipFill>
        <p:spPr bwMode="auto">
          <a:xfrm>
            <a:off x="1079500" y="2348880"/>
            <a:ext cx="3744416" cy="1559550"/>
          </a:xfrm>
          <a:prstGeom prst="rect">
            <a:avLst/>
          </a:prstGeom>
          <a:ln>
            <a:noFill/>
          </a:ln>
          <a:extLst>
            <a:ext uri="{53640926-AAD7-44d8-BBD7-CCE9431645EC}">
              <a14:shadowObscured xmlns="" xmlns:a14="http://schemas.microsoft.com/office/drawing/2010/main"/>
            </a:ext>
          </a:extLst>
        </p:spPr>
      </p:pic>
      <p:pic>
        <p:nvPicPr>
          <p:cNvPr id="6" name="Afbeelding 5">
            <a:hlinkClick r:id="rId4"/>
          </p:cNvPr>
          <p:cNvPicPr/>
          <p:nvPr/>
        </p:nvPicPr>
        <p:blipFill rotWithShape="1">
          <a:blip r:embed="rId5"/>
          <a:srcRect l="25461" t="21647" r="43727" b="52441"/>
          <a:stretch/>
        </p:blipFill>
        <p:spPr bwMode="auto">
          <a:xfrm>
            <a:off x="4788024" y="2420888"/>
            <a:ext cx="3024336" cy="1487542"/>
          </a:xfrm>
          <a:prstGeom prst="rect">
            <a:avLst/>
          </a:prstGeom>
          <a:ln>
            <a:noFill/>
          </a:ln>
          <a:extLst>
            <a:ext uri="{53640926-AAD7-44d8-BBD7-CCE9431645EC}">
              <a14:shadowObscured xmlns="" xmlns:a14="http://schemas.microsoft.com/office/drawing/2010/main"/>
            </a:ext>
          </a:extLst>
        </p:spPr>
      </p:pic>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4808"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kstvak 2"/>
          <p:cNvSpPr txBox="1"/>
          <p:nvPr/>
        </p:nvSpPr>
        <p:spPr>
          <a:xfrm>
            <a:off x="1763688" y="4437112"/>
            <a:ext cx="6048672" cy="461665"/>
          </a:xfrm>
          <a:prstGeom prst="rect">
            <a:avLst/>
          </a:prstGeom>
          <a:noFill/>
        </p:spPr>
        <p:txBody>
          <a:bodyPr wrap="square" rtlCol="0">
            <a:spAutoFit/>
          </a:bodyPr>
          <a:lstStyle/>
          <a:p>
            <a:r>
              <a:rPr lang="nl-NL" sz="2400" dirty="0"/>
              <a:t>Luisteren/kijken/voelen</a:t>
            </a:r>
          </a:p>
        </p:txBody>
      </p:sp>
    </p:spTree>
    <p:extLst>
      <p:ext uri="{BB962C8B-B14F-4D97-AF65-F5344CB8AC3E}">
        <p14:creationId xmlns:p14="http://schemas.microsoft.com/office/powerpoint/2010/main" val="16541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5867400"/>
            <a:ext cx="1946275"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414653"/>
            <a:ext cx="6732747" cy="45014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332656"/>
            <a:ext cx="3027009" cy="990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24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404664"/>
            <a:ext cx="7772400" cy="2160239"/>
          </a:xfrm>
        </p:spPr>
        <p:txBody>
          <a:bodyPr/>
          <a:lstStyle/>
          <a:p>
            <a:pPr algn="l"/>
            <a:r>
              <a:rPr lang="nl-NL" dirty="0"/>
              <a:t>De aanleiding 1</a:t>
            </a:r>
          </a:p>
        </p:txBody>
      </p:sp>
      <p:sp>
        <p:nvSpPr>
          <p:cNvPr id="3" name="Subtitel 2"/>
          <p:cNvSpPr>
            <a:spLocks noGrp="1"/>
          </p:cNvSpPr>
          <p:nvPr>
            <p:ph type="subTitle" idx="1"/>
          </p:nvPr>
        </p:nvSpPr>
        <p:spPr>
          <a:xfrm>
            <a:off x="683568" y="1988840"/>
            <a:ext cx="7088832" cy="4104456"/>
          </a:xfrm>
        </p:spPr>
        <p:txBody>
          <a:bodyPr>
            <a:normAutofit/>
          </a:bodyPr>
          <a:lstStyle/>
          <a:p>
            <a:pPr lvl="0" algn="l"/>
            <a:r>
              <a:rPr lang="nl-NL" dirty="0">
                <a:solidFill>
                  <a:srgbClr val="000000"/>
                </a:solidFill>
              </a:rPr>
              <a:t>Onderzoeken:</a:t>
            </a:r>
          </a:p>
          <a:p>
            <a:pPr marL="457200" lvl="0" indent="-457200" algn="l">
              <a:buFont typeface="Arial"/>
              <a:buChar char="•"/>
            </a:pPr>
            <a:r>
              <a:rPr lang="nl-NL" dirty="0">
                <a:solidFill>
                  <a:srgbClr val="000000"/>
                </a:solidFill>
              </a:rPr>
              <a:t>Visiedocument “</a:t>
            </a:r>
            <a:r>
              <a:rPr lang="nl-NL" i="1" dirty="0">
                <a:solidFill>
                  <a:srgbClr val="000000"/>
                </a:solidFill>
              </a:rPr>
              <a:t>Steun voor aanstaande ouders bij  ouderschap en opvoeding</a:t>
            </a:r>
            <a:r>
              <a:rPr lang="nl-NL" dirty="0">
                <a:solidFill>
                  <a:srgbClr val="000000"/>
                </a:solidFill>
              </a:rPr>
              <a:t>” </a:t>
            </a:r>
          </a:p>
          <a:p>
            <a:pPr marL="457200" lvl="0" indent="-457200" algn="l">
              <a:buFont typeface="Arial"/>
              <a:buChar char="•"/>
            </a:pPr>
            <a:r>
              <a:rPr lang="nl-NL" i="1" dirty="0">
                <a:solidFill>
                  <a:srgbClr val="000000"/>
                </a:solidFill>
              </a:rPr>
              <a:t>“</a:t>
            </a:r>
            <a:r>
              <a:rPr lang="nl-NL" i="1" dirty="0" err="1">
                <a:solidFill>
                  <a:srgbClr val="000000"/>
                </a:solidFill>
              </a:rPr>
              <a:t>Babies</a:t>
            </a:r>
            <a:r>
              <a:rPr lang="nl-NL" i="1" dirty="0">
                <a:solidFill>
                  <a:srgbClr val="000000"/>
                </a:solidFill>
              </a:rPr>
              <a:t> benefit </a:t>
            </a:r>
            <a:r>
              <a:rPr lang="nl-NL" i="1" dirty="0" err="1">
                <a:solidFill>
                  <a:srgbClr val="000000"/>
                </a:solidFill>
              </a:rPr>
              <a:t>from</a:t>
            </a:r>
            <a:r>
              <a:rPr lang="nl-NL" i="1" dirty="0">
                <a:solidFill>
                  <a:srgbClr val="000000"/>
                </a:solidFill>
              </a:rPr>
              <a:t> </a:t>
            </a:r>
            <a:r>
              <a:rPr lang="nl-NL" i="1" dirty="0" err="1">
                <a:solidFill>
                  <a:srgbClr val="000000"/>
                </a:solidFill>
              </a:rPr>
              <a:t>parenting</a:t>
            </a:r>
            <a:r>
              <a:rPr lang="nl-NL" i="1" dirty="0">
                <a:solidFill>
                  <a:srgbClr val="000000"/>
                </a:solidFill>
              </a:rPr>
              <a:t> classes even </a:t>
            </a:r>
            <a:r>
              <a:rPr lang="nl-NL" i="1" dirty="0" err="1">
                <a:solidFill>
                  <a:srgbClr val="000000"/>
                </a:solidFill>
              </a:rPr>
              <a:t>before</a:t>
            </a:r>
            <a:r>
              <a:rPr lang="nl-NL" i="1" dirty="0">
                <a:solidFill>
                  <a:srgbClr val="000000"/>
                </a:solidFill>
              </a:rPr>
              <a:t> </a:t>
            </a:r>
            <a:r>
              <a:rPr lang="nl-NL" i="1" dirty="0" err="1">
                <a:solidFill>
                  <a:srgbClr val="000000"/>
                </a:solidFill>
              </a:rPr>
              <a:t>birth</a:t>
            </a:r>
            <a:r>
              <a:rPr lang="nl-NL" i="1" dirty="0">
                <a:solidFill>
                  <a:srgbClr val="000000"/>
                </a:solidFill>
              </a:rPr>
              <a:t>”                          </a:t>
            </a:r>
          </a:p>
          <a:p>
            <a:pPr marL="457200" indent="-457200" algn="l">
              <a:buFont typeface="Arial"/>
              <a:buChar char="•"/>
            </a:pPr>
            <a:r>
              <a:rPr lang="nl-NL" dirty="0">
                <a:solidFill>
                  <a:srgbClr val="000000"/>
                </a:solidFill>
              </a:rPr>
              <a:t> </a:t>
            </a:r>
            <a:r>
              <a:rPr lang="nl-NL" i="1" dirty="0">
                <a:solidFill>
                  <a:srgbClr val="000000"/>
                </a:solidFill>
              </a:rPr>
              <a:t>”Boekstart maakt baby’s slimmer”</a:t>
            </a:r>
          </a:p>
          <a:p>
            <a:endParaRPr lang="nl-NL" dirty="0">
              <a:solidFill>
                <a:srgbClr val="000000"/>
              </a:solidFill>
            </a:endParaRPr>
          </a:p>
        </p:txBody>
      </p:sp>
      <p:pic>
        <p:nvPicPr>
          <p:cNvPr id="4" name="Picture 2">
            <a:extLst>
              <a:ext uri="{FF2B5EF4-FFF2-40B4-BE49-F238E27FC236}">
                <a16:creationId xmlns:a16="http://schemas.microsoft.com/office/drawing/2014/main" id="{21717528-FDD6-42C1-82DA-7F7263AD2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3D8C17AD-B1F4-4170-8FF7-3C3AF5C428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81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4670" y="1916832"/>
            <a:ext cx="4536504" cy="3402378"/>
          </a:xfrm>
        </p:spPr>
      </p:pic>
      <p:pic>
        <p:nvPicPr>
          <p:cNvPr id="18435"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867400"/>
            <a:ext cx="1946275"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3441" y="1916832"/>
            <a:ext cx="2861517" cy="33857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70" y="432633"/>
            <a:ext cx="3027009" cy="990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74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282595"/>
            <a:ext cx="3083742" cy="46471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385" name="Titel 1"/>
          <p:cNvSpPr>
            <a:spLocks noGrp="1"/>
          </p:cNvSpPr>
          <p:nvPr>
            <p:ph type="title"/>
          </p:nvPr>
        </p:nvSpPr>
        <p:spPr>
          <a:xfrm>
            <a:off x="250825" y="548680"/>
            <a:ext cx="8362950" cy="1223962"/>
          </a:xfrm>
        </p:spPr>
        <p:txBody>
          <a:bodyPr>
            <a:noAutofit/>
          </a:bodyPr>
          <a:lstStyle/>
          <a:p>
            <a:pPr algn="l" eaLnBrk="1" hangingPunct="1"/>
            <a:r>
              <a:rPr lang="nl-NL" altLang="nl-NL" sz="4000" dirty="0">
                <a:ea typeface="ＭＳ Ｐゴシック" pitchFamily="34" charset="-128"/>
              </a:rPr>
              <a:t>We zien u graag terug in de bibliotheek</a:t>
            </a:r>
            <a:r>
              <a:rPr lang="nl-NL" altLang="nl-NL" sz="4000" dirty="0">
                <a:latin typeface="Futura Bk" pitchFamily="34" charset="0"/>
                <a:ea typeface="ＭＳ Ｐゴシック" pitchFamily="34" charset="-128"/>
              </a:rPr>
              <a:t>!</a:t>
            </a:r>
            <a:br>
              <a:rPr lang="nl-NL" altLang="nl-NL" sz="4000" dirty="0">
                <a:latin typeface="Futura Bk" pitchFamily="34" charset="0"/>
                <a:ea typeface="ＭＳ Ｐゴシック" pitchFamily="34" charset="-128"/>
              </a:rPr>
            </a:br>
            <a:endParaRPr lang="nl-NL" altLang="nl-NL" sz="4000" dirty="0">
              <a:latin typeface="Futura Bk" pitchFamily="34" charset="0"/>
              <a:ea typeface="ＭＳ Ｐゴシック" pitchFamily="34" charset="-128"/>
            </a:endParaRPr>
          </a:p>
        </p:txBody>
      </p:sp>
      <p:pic>
        <p:nvPicPr>
          <p:cNvPr id="16387"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980728"/>
            <a:ext cx="2952328" cy="44395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3579372"/>
            <a:ext cx="3414647" cy="22764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611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76673"/>
            <a:ext cx="7772400" cy="1296143"/>
          </a:xfrm>
        </p:spPr>
        <p:txBody>
          <a:bodyPr/>
          <a:lstStyle/>
          <a:p>
            <a:pPr algn="l"/>
            <a:r>
              <a:rPr lang="nl-NL" dirty="0"/>
              <a:t>De aanleiding 2</a:t>
            </a:r>
          </a:p>
        </p:txBody>
      </p:sp>
      <p:sp>
        <p:nvSpPr>
          <p:cNvPr id="3" name="Subtitel 2"/>
          <p:cNvSpPr>
            <a:spLocks noGrp="1"/>
          </p:cNvSpPr>
          <p:nvPr>
            <p:ph type="subTitle" idx="1"/>
          </p:nvPr>
        </p:nvSpPr>
        <p:spPr>
          <a:xfrm>
            <a:off x="827584" y="1772816"/>
            <a:ext cx="6944816" cy="3865984"/>
          </a:xfrm>
        </p:spPr>
        <p:txBody>
          <a:bodyPr>
            <a:normAutofit lnSpcReduction="10000"/>
          </a:bodyPr>
          <a:lstStyle/>
          <a:p>
            <a:pPr algn="l"/>
            <a:r>
              <a:rPr lang="nl-NL" dirty="0">
                <a:solidFill>
                  <a:srgbClr val="000000"/>
                </a:solidFill>
              </a:rPr>
              <a:t>Aanname:</a:t>
            </a:r>
          </a:p>
          <a:p>
            <a:pPr algn="l"/>
            <a:r>
              <a:rPr lang="nl-NL" dirty="0">
                <a:solidFill>
                  <a:srgbClr val="000000"/>
                </a:solidFill>
              </a:rPr>
              <a:t>Als ouders een talig contact met het ongeboren kind hebben, dan zullen zij ook een talig contact met de baby  hebben. </a:t>
            </a:r>
          </a:p>
          <a:p>
            <a:pPr algn="l"/>
            <a:r>
              <a:rPr lang="nl-NL" dirty="0">
                <a:solidFill>
                  <a:srgbClr val="000000"/>
                </a:solidFill>
              </a:rPr>
              <a:t>En hierdoor zal een groter percentage ouders de baby als lid inschrijven bij de Bibliotheek.</a:t>
            </a:r>
          </a:p>
        </p:txBody>
      </p:sp>
      <p:pic>
        <p:nvPicPr>
          <p:cNvPr id="4" name="Picture 2">
            <a:extLst>
              <a:ext uri="{FF2B5EF4-FFF2-40B4-BE49-F238E27FC236}">
                <a16:creationId xmlns:a16="http://schemas.microsoft.com/office/drawing/2014/main" id="{EE409F9B-FB48-48F3-9E11-E85696273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2F5F5D65-0154-4687-9325-CF255D929B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54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04665"/>
            <a:ext cx="7772400" cy="1008111"/>
          </a:xfrm>
        </p:spPr>
        <p:txBody>
          <a:bodyPr/>
          <a:lstStyle/>
          <a:p>
            <a:pPr algn="l"/>
            <a:r>
              <a:rPr lang="nl-NL" dirty="0"/>
              <a:t>De aanleiding 3</a:t>
            </a:r>
          </a:p>
        </p:txBody>
      </p:sp>
      <p:sp>
        <p:nvSpPr>
          <p:cNvPr id="3" name="Subtitel 2"/>
          <p:cNvSpPr>
            <a:spLocks noGrp="1"/>
          </p:cNvSpPr>
          <p:nvPr>
            <p:ph type="subTitle" idx="1"/>
          </p:nvPr>
        </p:nvSpPr>
        <p:spPr>
          <a:xfrm>
            <a:off x="827584" y="1484784"/>
            <a:ext cx="6944816" cy="4154016"/>
          </a:xfrm>
        </p:spPr>
        <p:txBody>
          <a:bodyPr>
            <a:normAutofit/>
          </a:bodyPr>
          <a:lstStyle/>
          <a:p>
            <a:pPr algn="l"/>
            <a:r>
              <a:rPr lang="nl-NL" dirty="0">
                <a:solidFill>
                  <a:schemeClr val="tx1"/>
                </a:solidFill>
              </a:rPr>
              <a:t>Wens:</a:t>
            </a:r>
          </a:p>
          <a:p>
            <a:pPr algn="l"/>
            <a:endParaRPr lang="nl-NL" dirty="0">
              <a:solidFill>
                <a:schemeClr val="tx1"/>
              </a:solidFill>
            </a:endParaRPr>
          </a:p>
          <a:p>
            <a:pPr marL="457200" indent="-457200" algn="l">
              <a:buFont typeface="Arial"/>
              <a:buChar char="•"/>
            </a:pPr>
            <a:r>
              <a:rPr lang="nl-NL" dirty="0">
                <a:solidFill>
                  <a:schemeClr val="tx1"/>
                </a:solidFill>
              </a:rPr>
              <a:t>Landelijk actie programma Tel mee met Taal</a:t>
            </a:r>
          </a:p>
          <a:p>
            <a:pPr marL="457200" indent="-457200" algn="l">
              <a:buFont typeface="Arial"/>
              <a:buChar char="•"/>
            </a:pPr>
            <a:r>
              <a:rPr lang="nl-NL" dirty="0">
                <a:solidFill>
                  <a:schemeClr val="tx1"/>
                </a:solidFill>
              </a:rPr>
              <a:t>Bibliotheek </a:t>
            </a:r>
            <a:r>
              <a:rPr lang="nl-NL" dirty="0" err="1">
                <a:solidFill>
                  <a:schemeClr val="tx1"/>
                </a:solidFill>
              </a:rPr>
              <a:t>BplusC</a:t>
            </a:r>
            <a:endParaRPr lang="nl-NL" dirty="0">
              <a:solidFill>
                <a:schemeClr val="tx1"/>
              </a:solidFill>
            </a:endParaRPr>
          </a:p>
          <a:p>
            <a:pPr marL="457200" indent="-457200" algn="l">
              <a:buFont typeface="Arial"/>
              <a:buChar char="•"/>
            </a:pPr>
            <a:endParaRPr lang="nl-NL" dirty="0"/>
          </a:p>
        </p:txBody>
      </p:sp>
      <p:pic>
        <p:nvPicPr>
          <p:cNvPr id="4" name="Picture 2">
            <a:extLst>
              <a:ext uri="{FF2B5EF4-FFF2-40B4-BE49-F238E27FC236}">
                <a16:creationId xmlns:a16="http://schemas.microsoft.com/office/drawing/2014/main" id="{AC6B856A-8916-48B4-8324-8AD8C3DE6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A9FFACF4-0134-4890-A4C6-751ECE4CD9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30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Hoor je mij?</a:t>
            </a:r>
          </a:p>
        </p:txBody>
      </p:sp>
      <p:sp>
        <p:nvSpPr>
          <p:cNvPr id="3" name="Tijdelijke aanduiding voor inhoud 2"/>
          <p:cNvSpPr>
            <a:spLocks noGrp="1"/>
          </p:cNvSpPr>
          <p:nvPr>
            <p:ph idx="1"/>
          </p:nvPr>
        </p:nvSpPr>
        <p:spPr/>
        <p:txBody>
          <a:bodyPr/>
          <a:lstStyle/>
          <a:p>
            <a:r>
              <a:rPr lang="nl-NL" dirty="0"/>
              <a:t>Handleiding</a:t>
            </a:r>
          </a:p>
          <a:p>
            <a:r>
              <a:rPr lang="nl-NL" dirty="0" err="1"/>
              <a:t>Powerpoint</a:t>
            </a:r>
            <a:r>
              <a:rPr lang="nl-NL" dirty="0"/>
              <a:t> </a:t>
            </a:r>
          </a:p>
          <a:p>
            <a:endParaRPr lang="nl-NL" dirty="0"/>
          </a:p>
        </p:txBody>
      </p:sp>
      <p:pic>
        <p:nvPicPr>
          <p:cNvPr id="4" name="Picture 2">
            <a:extLst>
              <a:ext uri="{FF2B5EF4-FFF2-40B4-BE49-F238E27FC236}">
                <a16:creationId xmlns:a16="http://schemas.microsoft.com/office/drawing/2014/main" id="{96472103-7ED0-40DC-969C-56D8B8D02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066D2500-C237-4181-963C-B49443B72B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12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Het bereiken van de doelgroep</a:t>
            </a:r>
          </a:p>
        </p:txBody>
      </p:sp>
      <p:sp>
        <p:nvSpPr>
          <p:cNvPr id="3" name="Tijdelijke aanduiding voor inhoud 2"/>
          <p:cNvSpPr>
            <a:spLocks noGrp="1"/>
          </p:cNvSpPr>
          <p:nvPr>
            <p:ph idx="1"/>
          </p:nvPr>
        </p:nvSpPr>
        <p:spPr/>
        <p:txBody>
          <a:bodyPr>
            <a:normAutofit fontScale="92500"/>
          </a:bodyPr>
          <a:lstStyle/>
          <a:p>
            <a:pPr marL="0" indent="0">
              <a:buNone/>
            </a:pPr>
            <a:r>
              <a:rPr lang="nl-NL" sz="3000" dirty="0"/>
              <a:t>Sluit aan bij een bestaande bijeenkomst die plaatsvindt bij “logische” partners in de gemeente, zoals:</a:t>
            </a:r>
          </a:p>
          <a:p>
            <a:pPr lvl="0"/>
            <a:r>
              <a:rPr lang="nl-NL" sz="3000" dirty="0"/>
              <a:t>Verloskundige praktijken</a:t>
            </a:r>
          </a:p>
          <a:p>
            <a:pPr lvl="0"/>
            <a:r>
              <a:rPr lang="nl-NL" sz="3000" dirty="0"/>
              <a:t>Ziekenhuis</a:t>
            </a:r>
          </a:p>
          <a:p>
            <a:pPr lvl="1"/>
            <a:r>
              <a:rPr lang="nl-NL" sz="2600" dirty="0"/>
              <a:t>Afdeling gynaecologie </a:t>
            </a:r>
          </a:p>
          <a:p>
            <a:pPr lvl="1"/>
            <a:r>
              <a:rPr lang="nl-NL" sz="2600" dirty="0"/>
              <a:t>Verloskamers/geboortehuis</a:t>
            </a:r>
          </a:p>
          <a:p>
            <a:pPr lvl="0"/>
            <a:r>
              <a:rPr lang="nl-NL" sz="3000" dirty="0"/>
              <a:t>Centrum Jeugd en Gezin (CJG)</a:t>
            </a:r>
          </a:p>
          <a:p>
            <a:pPr lvl="0"/>
            <a:r>
              <a:rPr lang="nl-NL" sz="3000" dirty="0"/>
              <a:t>Instellingen die zwangerschapscursussen aanbieden</a:t>
            </a:r>
          </a:p>
          <a:p>
            <a:endParaRPr lang="nl-NL" dirty="0"/>
          </a:p>
          <a:p>
            <a:endParaRPr lang="nl-NL" dirty="0"/>
          </a:p>
          <a:p>
            <a:endParaRPr lang="nl-NL" dirty="0"/>
          </a:p>
        </p:txBody>
      </p:sp>
      <p:pic>
        <p:nvPicPr>
          <p:cNvPr id="4" name="Picture 2">
            <a:extLst>
              <a:ext uri="{FF2B5EF4-FFF2-40B4-BE49-F238E27FC236}">
                <a16:creationId xmlns:a16="http://schemas.microsoft.com/office/drawing/2014/main" id="{B7459649-E7E4-45E2-8084-1FA6BDA15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Afbeelding 6">
            <a:extLst>
              <a:ext uri="{FF2B5EF4-FFF2-40B4-BE49-F238E27FC236}">
                <a16:creationId xmlns:a16="http://schemas.microsoft.com/office/drawing/2014/main" id="{38DFFD40-A94F-42E9-9000-32981126B4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38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23850" y="404813"/>
            <a:ext cx="8362950" cy="1223962"/>
          </a:xfrm>
        </p:spPr>
        <p:txBody>
          <a:bodyPr/>
          <a:lstStyle/>
          <a:p>
            <a:pPr algn="l" eaLnBrk="1" hangingPunct="1"/>
            <a:r>
              <a:rPr lang="nl-NL" altLang="nl-NL" dirty="0">
                <a:latin typeface="Calibri" panose="020F0502020204030204" pitchFamily="34" charset="0"/>
                <a:ea typeface="ＭＳ Ｐゴシック" pitchFamily="34" charset="-128"/>
                <a:cs typeface="Calibri" panose="020F0502020204030204" pitchFamily="34" charset="0"/>
              </a:rPr>
              <a:t>Taalontwikkeling in de buik</a:t>
            </a:r>
          </a:p>
        </p:txBody>
      </p:sp>
      <p:pic>
        <p:nvPicPr>
          <p:cNvPr id="2" name="Tijdelijke aanduiding voor inhoud 1"/>
          <p:cNvPicPr>
            <a:picLocks noGrp="1" noChangeAspect="1"/>
          </p:cNvPicPr>
          <p:nvPr>
            <p:ph idx="1"/>
          </p:nvPr>
        </p:nvPicPr>
        <p:blipFill rotWithShape="1">
          <a:blip r:embed="rId3">
            <a:extLst>
              <a:ext uri="{28A0092B-C50C-407E-A947-70E740481C1C}">
                <a14:useLocalDpi xmlns:a14="http://schemas.microsoft.com/office/drawing/2010/main" val="0"/>
              </a:ext>
            </a:extLst>
          </a:blip>
          <a:srcRect l="32692" t="7758" r="23410" b="18146"/>
          <a:stretch/>
        </p:blipFill>
        <p:spPr>
          <a:xfrm>
            <a:off x="5796135" y="2204864"/>
            <a:ext cx="3020631" cy="3393697"/>
          </a:xfrm>
        </p:spPr>
      </p:pic>
      <p:pic>
        <p:nvPicPr>
          <p:cNvPr id="16387"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kstvak 2"/>
          <p:cNvSpPr txBox="1"/>
          <p:nvPr/>
        </p:nvSpPr>
        <p:spPr>
          <a:xfrm>
            <a:off x="340360" y="1916831"/>
            <a:ext cx="5311759" cy="2251065"/>
          </a:xfrm>
          <a:prstGeom prst="rect">
            <a:avLst/>
          </a:prstGeom>
          <a:noFill/>
        </p:spPr>
        <p:txBody>
          <a:bodyPr wrap="square" rtlCol="0">
            <a:spAutoFit/>
          </a:bodyPr>
          <a:lstStyle/>
          <a:p>
            <a:pPr>
              <a:lnSpc>
                <a:spcPct val="150000"/>
              </a:lnSpc>
            </a:pPr>
            <a:r>
              <a:rPr lang="nl-NL" altLang="nl-NL" sz="2400" dirty="0">
                <a:latin typeface="Calibri" panose="020F0502020204030204" pitchFamily="34" charset="0"/>
                <a:ea typeface="ＭＳ Ｐゴシック" pitchFamily="34" charset="-128"/>
                <a:cs typeface="Calibri" panose="020F0502020204030204" pitchFamily="34" charset="0"/>
              </a:rPr>
              <a:t>Vanaf 16 weken kan de baby horen en vanaf 24 weken luistert de baby actief </a:t>
            </a:r>
          </a:p>
          <a:p>
            <a:pPr marL="800100" lvl="1" indent="-342900">
              <a:lnSpc>
                <a:spcPct val="150000"/>
              </a:lnSpc>
              <a:buFont typeface="Arial" charset="0"/>
              <a:buChar char="•"/>
            </a:pPr>
            <a:r>
              <a:rPr lang="nl-NL" altLang="nl-NL" sz="2400" dirty="0">
                <a:latin typeface="Calibri" panose="020F0502020204030204" pitchFamily="34" charset="0"/>
                <a:ea typeface="ＭＳ Ｐゴシック" pitchFamily="34" charset="-128"/>
                <a:cs typeface="Calibri" panose="020F0502020204030204" pitchFamily="34" charset="0"/>
              </a:rPr>
              <a:t>Klankdiscriminatie; lage tonen </a:t>
            </a:r>
          </a:p>
          <a:p>
            <a:pPr marL="800100" lvl="1" indent="-342900">
              <a:lnSpc>
                <a:spcPct val="150000"/>
              </a:lnSpc>
              <a:buFont typeface="Arial" charset="0"/>
              <a:buChar char="•"/>
            </a:pPr>
            <a:r>
              <a:rPr lang="nl-NL" altLang="nl-NL" sz="2400" dirty="0">
                <a:latin typeface="Calibri" panose="020F0502020204030204" pitchFamily="34" charset="0"/>
                <a:ea typeface="ＭＳ Ｐゴシック" pitchFamily="34" charset="-128"/>
                <a:cs typeface="Calibri" panose="020F0502020204030204" pitchFamily="34" charset="0"/>
              </a:rPr>
              <a:t>Stem moeder herkennen</a:t>
            </a:r>
          </a:p>
        </p:txBody>
      </p:sp>
      <p:pic>
        <p:nvPicPr>
          <p:cNvPr id="6" name="Picture 2">
            <a:extLst>
              <a:ext uri="{FF2B5EF4-FFF2-40B4-BE49-F238E27FC236}">
                <a16:creationId xmlns:a16="http://schemas.microsoft.com/office/drawing/2014/main" id="{EFF1A3F5-34F1-4F8B-8F0C-66DBA5C7C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9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457200" y="260648"/>
            <a:ext cx="8229600" cy="1143000"/>
          </a:xfrm>
        </p:spPr>
        <p:txBody>
          <a:bodyPr/>
          <a:lstStyle/>
          <a:p>
            <a:pPr algn="l" eaLnBrk="1" hangingPunct="1"/>
            <a:r>
              <a:rPr lang="nl-NL" altLang="nl-NL" dirty="0">
                <a:latin typeface="Calibri" panose="020F0502020204030204" pitchFamily="34" charset="0"/>
                <a:ea typeface="ＭＳ Ｐゴシック" pitchFamily="34" charset="-128"/>
                <a:cs typeface="Calibri" panose="020F0502020204030204" pitchFamily="34" charset="0"/>
              </a:rPr>
              <a:t>College van de wetenschapper </a:t>
            </a:r>
          </a:p>
        </p:txBody>
      </p:sp>
      <p:pic>
        <p:nvPicPr>
          <p:cNvPr id="16387" name="Afbeelding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Afbeelding 5">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304" y="1761830"/>
            <a:ext cx="2290913" cy="3019425"/>
          </a:xfrm>
          <a:prstGeom prst="rect">
            <a:avLst/>
          </a:prstGeom>
        </p:spPr>
      </p:pic>
      <p:pic>
        <p:nvPicPr>
          <p:cNvPr id="7" name="Afbeelding 6">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1761830"/>
            <a:ext cx="2000250" cy="3019425"/>
          </a:xfrm>
          <a:prstGeom prst="rect">
            <a:avLst/>
          </a:prstGeom>
        </p:spPr>
      </p:pic>
    </p:spTree>
    <p:extLst>
      <p:ext uri="{BB962C8B-B14F-4D97-AF65-F5344CB8AC3E}">
        <p14:creationId xmlns:p14="http://schemas.microsoft.com/office/powerpoint/2010/main" val="359815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3370386"/>
          </a:xfrm>
        </p:spPr>
        <p:txBody>
          <a:bodyPr/>
          <a:lstStyle/>
          <a:p>
            <a:r>
              <a:rPr lang="nl-NL" dirty="0"/>
              <a:t>Het vervolg!</a:t>
            </a:r>
          </a:p>
        </p:txBody>
      </p:sp>
      <p:pic>
        <p:nvPicPr>
          <p:cNvPr id="3" name="Afbeelding 6">
            <a:extLst>
              <a:ext uri="{FF2B5EF4-FFF2-40B4-BE49-F238E27FC236}">
                <a16:creationId xmlns:a16="http://schemas.microsoft.com/office/drawing/2014/main" id="{50DF41A0-EF29-451A-9354-8BB2A86FB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6075363"/>
            <a:ext cx="165735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48945757-E4B8-400E-B693-292E66098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834" y="5972968"/>
            <a:ext cx="3215166" cy="747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494718"/>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5908</TotalTime>
  <Words>2905</Words>
  <Application>Microsoft Office PowerPoint</Application>
  <PresentationFormat>Diavoorstelling (4:3)</PresentationFormat>
  <Paragraphs>232</Paragraphs>
  <Slides>21</Slides>
  <Notes>15</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21</vt:i4>
      </vt:variant>
    </vt:vector>
  </HeadingPairs>
  <TitlesOfParts>
    <vt:vector size="31" baseType="lpstr">
      <vt:lpstr>ＭＳ Ｐゴシック</vt:lpstr>
      <vt:lpstr>Arial</vt:lpstr>
      <vt:lpstr>Calibri</vt:lpstr>
      <vt:lpstr>Futura</vt:lpstr>
      <vt:lpstr>Futura Bk</vt:lpstr>
      <vt:lpstr>Helvetica</vt:lpstr>
      <vt:lpstr>Mangal</vt:lpstr>
      <vt:lpstr>Wingdings</vt:lpstr>
      <vt:lpstr>Office-thema</vt:lpstr>
      <vt:lpstr>1_Office-thema</vt:lpstr>
      <vt:lpstr> Hoor je mij?    Contact maken met je kindje   begint al in de zwangerschap! </vt:lpstr>
      <vt:lpstr>De aanleiding 1</vt:lpstr>
      <vt:lpstr>De aanleiding 2</vt:lpstr>
      <vt:lpstr>De aanleiding 3</vt:lpstr>
      <vt:lpstr>Hoor je mij?</vt:lpstr>
      <vt:lpstr>Het bereiken van de doelgroep</vt:lpstr>
      <vt:lpstr>Taalontwikkeling in de buik</vt:lpstr>
      <vt:lpstr>College van de wetenschapper </vt:lpstr>
      <vt:lpstr>Het vervolg!</vt:lpstr>
      <vt:lpstr>Muziek tijdens de zwangerschap</vt:lpstr>
      <vt:lpstr> Muziek na de bevalling </vt:lpstr>
      <vt:lpstr>Taal - en spraakontwikkeling vanaf de geboorte</vt:lpstr>
      <vt:lpstr>Eén of meerdere talen </vt:lpstr>
      <vt:lpstr>Meerdere talen </vt:lpstr>
      <vt:lpstr>Muzikale tips </vt:lpstr>
      <vt:lpstr>Liedjes op internet  </vt:lpstr>
      <vt:lpstr>  Liedjes op internet  </vt:lpstr>
      <vt:lpstr>Praten en voorlezen, interactie</vt:lpstr>
      <vt:lpstr>PowerPoint-presentatie</vt:lpstr>
      <vt:lpstr>PowerPoint-presentatie</vt:lpstr>
      <vt:lpstr>We zien u graag terug in de bibliotheek!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BoekStart is een pré</dc:title>
  <dc:creator>Saskia Heijnen</dc:creator>
  <cp:lastModifiedBy>Barbara van Walraven</cp:lastModifiedBy>
  <cp:revision>214</cp:revision>
  <cp:lastPrinted>2017-04-05T22:17:42Z</cp:lastPrinted>
  <dcterms:created xsi:type="dcterms:W3CDTF">2016-07-20T11:46:08Z</dcterms:created>
  <dcterms:modified xsi:type="dcterms:W3CDTF">2018-11-14T10:53:24Z</dcterms:modified>
</cp:coreProperties>
</file>